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0F1A0-8F22-4891-B07D-70BFDF319435}" type="datetimeFigureOut">
              <a:rPr lang="en-US" smtClean="0"/>
              <a:pPr/>
              <a:t>2012-04-17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3FA0E-1209-45C9-8D86-055BE259B9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0F1A0-8F22-4891-B07D-70BFDF319435}" type="datetimeFigureOut">
              <a:rPr lang="en-US" smtClean="0"/>
              <a:pPr/>
              <a:t>2012-04-17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3FA0E-1209-45C9-8D86-055BE259B9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0F1A0-8F22-4891-B07D-70BFDF319435}" type="datetimeFigureOut">
              <a:rPr lang="en-US" smtClean="0"/>
              <a:pPr/>
              <a:t>2012-04-17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3FA0E-1209-45C9-8D86-055BE259B9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0F1A0-8F22-4891-B07D-70BFDF319435}" type="datetimeFigureOut">
              <a:rPr lang="en-US" smtClean="0"/>
              <a:pPr/>
              <a:t>2012-04-17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3FA0E-1209-45C9-8D86-055BE259B9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0F1A0-8F22-4891-B07D-70BFDF319435}" type="datetimeFigureOut">
              <a:rPr lang="en-US" smtClean="0"/>
              <a:pPr/>
              <a:t>2012-04-17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3FA0E-1209-45C9-8D86-055BE259B9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0F1A0-8F22-4891-B07D-70BFDF319435}" type="datetimeFigureOut">
              <a:rPr lang="en-US" smtClean="0"/>
              <a:pPr/>
              <a:t>2012-04-17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3FA0E-1209-45C9-8D86-055BE259B9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0F1A0-8F22-4891-B07D-70BFDF319435}" type="datetimeFigureOut">
              <a:rPr lang="en-US" smtClean="0"/>
              <a:pPr/>
              <a:t>2012-04-17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3FA0E-1209-45C9-8D86-055BE259B9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0F1A0-8F22-4891-B07D-70BFDF319435}" type="datetimeFigureOut">
              <a:rPr lang="en-US" smtClean="0"/>
              <a:pPr/>
              <a:t>2012-04-17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3FA0E-1209-45C9-8D86-055BE259B9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0F1A0-8F22-4891-B07D-70BFDF319435}" type="datetimeFigureOut">
              <a:rPr lang="en-US" smtClean="0"/>
              <a:pPr/>
              <a:t>2012-04-17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3FA0E-1209-45C9-8D86-055BE259B9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0F1A0-8F22-4891-B07D-70BFDF319435}" type="datetimeFigureOut">
              <a:rPr lang="en-US" smtClean="0"/>
              <a:pPr/>
              <a:t>2012-04-17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3FA0E-1209-45C9-8D86-055BE259B9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0F1A0-8F22-4891-B07D-70BFDF319435}" type="datetimeFigureOut">
              <a:rPr lang="en-US" smtClean="0"/>
              <a:pPr/>
              <a:t>2012-04-17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5C3FA0E-1209-45C9-8D86-055BE259B9C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750F1A0-8F22-4891-B07D-70BFDF319435}" type="datetimeFigureOut">
              <a:rPr lang="en-US" smtClean="0"/>
              <a:pPr/>
              <a:t>2012-04-17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5C3FA0E-1209-45C9-8D86-055BE259B9C5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cs typeface="2  Titr" pitchFamily="2" charset="-78"/>
              </a:rPr>
              <a:t>بهداشت مساجد</a:t>
            </a:r>
            <a:endParaRPr lang="en-US" dirty="0">
              <a:cs typeface="2  Titr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fa-IR" sz="4000" dirty="0" smtClean="0">
                <a:solidFill>
                  <a:schemeClr val="bg1"/>
                </a:solidFill>
                <a:latin typeface="+mj-lt"/>
                <a:ea typeface="+mj-ea"/>
                <a:cs typeface="2  Titr" pitchFamily="2" charset="-78"/>
              </a:rPr>
              <a:t>پاکیزگی </a:t>
            </a:r>
            <a:r>
              <a:rPr lang="fa-IR" sz="4000" dirty="0">
                <a:solidFill>
                  <a:schemeClr val="bg1"/>
                </a:solidFill>
                <a:latin typeface="+mj-lt"/>
                <a:ea typeface="+mj-ea"/>
                <a:cs typeface="2  Titr" pitchFamily="2" charset="-78"/>
              </a:rPr>
              <a:t>و ایمان</a:t>
            </a:r>
          </a:p>
          <a:p>
            <a:pPr>
              <a:spcBef>
                <a:spcPct val="0"/>
              </a:spcBef>
              <a:buNone/>
            </a:pPr>
            <a:r>
              <a:rPr lang="fa-IR" sz="4000" dirty="0">
                <a:solidFill>
                  <a:schemeClr val="bg1"/>
                </a:solidFill>
                <a:latin typeface="+mj-lt"/>
                <a:ea typeface="+mj-ea"/>
                <a:cs typeface="2  Titr" pitchFamily="2" charset="-78"/>
              </a:rPr>
              <a:t>دو ویژگی </a:t>
            </a:r>
            <a:r>
              <a:rPr lang="fa-IR" sz="4000" dirty="0" smtClean="0">
                <a:solidFill>
                  <a:schemeClr val="bg1"/>
                </a:solidFill>
                <a:latin typeface="+mj-lt"/>
                <a:ea typeface="+mj-ea"/>
                <a:cs typeface="2  Titr" pitchFamily="2" charset="-78"/>
              </a:rPr>
              <a:t>مسلمان</a:t>
            </a:r>
          </a:p>
          <a:p>
            <a:pPr>
              <a:spcBef>
                <a:spcPct val="0"/>
              </a:spcBef>
              <a:buNone/>
            </a:pPr>
            <a:endParaRPr lang="fa-IR" sz="4000" dirty="0">
              <a:solidFill>
                <a:schemeClr val="bg1"/>
              </a:solidFill>
              <a:latin typeface="+mj-lt"/>
              <a:ea typeface="+mj-ea"/>
              <a:cs typeface="2  Titr" pitchFamily="2" charset="-78"/>
            </a:endParaRPr>
          </a:p>
          <a:p>
            <a:pPr>
              <a:spcBef>
                <a:spcPct val="0"/>
              </a:spcBef>
              <a:buNone/>
            </a:pPr>
            <a:endParaRPr lang="fa-IR" sz="4000" dirty="0" smtClean="0">
              <a:solidFill>
                <a:schemeClr val="bg1"/>
              </a:solidFill>
              <a:latin typeface="+mj-lt"/>
              <a:ea typeface="+mj-ea"/>
              <a:cs typeface="2  Titr" pitchFamily="2" charset="-78"/>
            </a:endParaRPr>
          </a:p>
          <a:p>
            <a:pPr>
              <a:spcBef>
                <a:spcPct val="0"/>
              </a:spcBef>
              <a:buNone/>
            </a:pPr>
            <a:endParaRPr lang="fa-IR" sz="4000" dirty="0">
              <a:solidFill>
                <a:schemeClr val="bg1"/>
              </a:solidFill>
              <a:latin typeface="+mj-lt"/>
              <a:ea typeface="+mj-ea"/>
              <a:cs typeface="2  Titr" pitchFamily="2" charset="-78"/>
            </a:endParaRPr>
          </a:p>
          <a:p>
            <a:pPr algn="r">
              <a:spcBef>
                <a:spcPct val="0"/>
              </a:spcBef>
              <a:buNone/>
            </a:pPr>
            <a:r>
              <a:rPr lang="fa-IR" sz="4000" dirty="0">
                <a:solidFill>
                  <a:schemeClr val="bg1"/>
                </a:solidFill>
                <a:latin typeface="+mj-lt"/>
                <a:ea typeface="+mj-ea"/>
                <a:cs typeface="2  Titr" pitchFamily="2" charset="-78"/>
              </a:rPr>
              <a:t>تهیه کننده </a:t>
            </a:r>
            <a:r>
              <a:rPr lang="fa-IR" sz="4000" dirty="0" smtClean="0">
                <a:solidFill>
                  <a:schemeClr val="bg1"/>
                </a:solidFill>
                <a:latin typeface="+mj-lt"/>
                <a:ea typeface="+mj-ea"/>
                <a:cs typeface="2  Titr" pitchFamily="2" charset="-78"/>
              </a:rPr>
              <a:t>: ابراهیم </a:t>
            </a:r>
            <a:r>
              <a:rPr lang="fa-IR" sz="4000" dirty="0">
                <a:solidFill>
                  <a:schemeClr val="bg1"/>
                </a:solidFill>
                <a:latin typeface="+mj-lt"/>
                <a:ea typeface="+mj-ea"/>
                <a:cs typeface="2  Titr" pitchFamily="2" charset="-78"/>
              </a:rPr>
              <a:t>باروئی </a:t>
            </a:r>
          </a:p>
          <a:p>
            <a:pPr>
              <a:spcBef>
                <a:spcPct val="0"/>
              </a:spcBef>
              <a:buNone/>
            </a:pPr>
            <a:r>
              <a:rPr lang="fa-IR" sz="4000" dirty="0">
                <a:solidFill>
                  <a:schemeClr val="bg1"/>
                </a:solidFill>
                <a:latin typeface="+mj-lt"/>
                <a:ea typeface="+mj-ea"/>
                <a:cs typeface="2  Titr" pitchFamily="2" charset="-78"/>
              </a:rPr>
              <a:t>کارشناس بهداشت محیط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SA" b="1" dirty="0" smtClean="0">
                <a:cs typeface="B Mitra" pitchFamily="2" charset="-78"/>
              </a:rPr>
              <a:t>بهداشت سجاده و مهر و تسبیح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-سجاده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ها را هرچند وقت یکبار شستشو و تمیز نماییم.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-سطح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مهر ها با سوهان و یا سمباده تمیز گردد.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-تسبیح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ها با مواد ضدعفونی کننده جهت جلوگیری از آلودگی شستشو شوند.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>
              <a:buNone/>
            </a:pPr>
            <a:endParaRPr lang="en-US" dirty="0">
              <a:solidFill>
                <a:schemeClr val="bg1"/>
              </a:solidFill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SA" b="1" dirty="0" smtClean="0">
                <a:cs typeface="B Mitra" pitchFamily="2" charset="-78"/>
              </a:rPr>
              <a:t>بهداشت وضوخانه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-حتی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المقدور سعی شود اعمال آماده سازی برای اقامه نماز(وضو) را در منزل انجام دهید.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-وضو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گرفتن در داخل مساجد با آب جاری جایز است و در حوض مساجد برای جلوگیری از شیوع بیماریها از وضو گرفتن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اکیداً خودداری شود.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-همواره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در وضوخانه باید مواد شوینده وجود داشته باشد.(ترجیجاً صابون مایع)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-در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وضوخانه ها محلهایی برای آویختن لباس تعبیه شود و نصب آینه سودمند می باشد.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-وضوخانه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حداقل روزی یک بار ضدعفونی گردد.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-در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وضوخانه محلهای برای شستشوی پا تعبیه گردد.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>
              <a:buNone/>
            </a:pPr>
            <a:endParaRPr lang="en-US" dirty="0">
              <a:solidFill>
                <a:schemeClr val="bg1"/>
              </a:solidFill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ar-SA" b="1" dirty="0" smtClean="0">
                <a:cs typeface="B Mitra" pitchFamily="2" charset="-78"/>
              </a:rPr>
              <a:t>سرویس </a:t>
            </a:r>
            <a:r>
              <a:rPr lang="ar-SA" b="1" dirty="0" smtClean="0">
                <a:cs typeface="B Mitra" pitchFamily="2" charset="-78"/>
              </a:rPr>
              <a:t>بهداشتی</a:t>
            </a:r>
            <a:r>
              <a:rPr lang="en-US" dirty="0" smtClean="0">
                <a:cs typeface="B Mitra" pitchFamily="2" charset="-78"/>
              </a:rPr>
              <a:t/>
            </a:r>
            <a:br>
              <a:rPr lang="en-US" dirty="0" smtClean="0">
                <a:cs typeface="B Mitra" pitchFamily="2" charset="-78"/>
              </a:rPr>
            </a:br>
            <a:endParaRPr lang="en-US" dirty="0"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-سرویس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بهداشتی تا زیر سقف کاشی، مجهز به سیفون، فلاش تانک و هواکش باشد.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-وجود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لوله کشی صابون مایع در سرویس بهداشتی و دستشوییها الزامی است.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-حتی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المقدور سعی شود نظافت سرویس بهداشتی را با ریختن آب به مقدار کافی تمیز نگاه داریم.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>
              <a:buNone/>
            </a:pPr>
            <a:endParaRPr lang="en-US" dirty="0">
              <a:solidFill>
                <a:schemeClr val="bg1"/>
              </a:solidFill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ar-SA" b="1" dirty="0" smtClean="0">
                <a:cs typeface="B Mitra" pitchFamily="2" charset="-78"/>
              </a:rPr>
              <a:t>بهداشت آب آشامیدنی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</a:t>
            </a:r>
            <a:r>
              <a:rPr lang="en-US" dirty="0" smtClean="0">
                <a:solidFill>
                  <a:schemeClr val="bg1"/>
                </a:solidFill>
                <a:cs typeface="B Mitra" pitchFamily="2" charset="-78"/>
              </a:rPr>
              <a:t>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آب آشامیدنی کاملا بهداشتی بوده و مورد تایید مقامات بهداشتی قرار بگیرد.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-جهت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آشامیدن آب استفاده از آب سردکن هایی که آب را به بالا فوران می دهد صورت پذیرد.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-استفاده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از لیوانهای یکبار مصرف در آشامیدن آب ضرورت دارد.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-آبهای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آشامیدنی غیر مطمئن را ضدعفونی نموده و سپس مصرف نماییم.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>
              <a:buNone/>
            </a:pPr>
            <a:endParaRPr lang="en-US" dirty="0">
              <a:solidFill>
                <a:schemeClr val="bg1"/>
              </a:solidFill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fa-IR" sz="2800" b="1" dirty="0" smtClean="0">
                <a:cs typeface="B Mitra" pitchFamily="2" charset="-78"/>
              </a:rPr>
              <a:t>آيين‌نامه مقررات بهداشتي و بررسي وضعيت بهداشت مساجد </a:t>
            </a:r>
            <a:endParaRPr lang="en-US" sz="2800" dirty="0"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>
              <a:buNone/>
            </a:pPr>
            <a:r>
              <a:rPr lang="fa-IR" sz="1800" b="1" dirty="0" smtClean="0">
                <a:solidFill>
                  <a:schemeClr val="bg1"/>
                </a:solidFill>
                <a:cs typeface="B Mitra" pitchFamily="2" charset="-78"/>
              </a:rPr>
              <a:t>-كاركنان آبدارخانه و تمام كساني كه با توزيع آب و چاي و هر نوع مواد غذايي سروكار دارند موظفند كارت معاينه پزشكي معتبر داشته باشند.</a:t>
            </a:r>
            <a:br>
              <a:rPr lang="fa-IR" sz="1800" b="1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sz="1800" b="1" dirty="0" smtClean="0">
                <a:solidFill>
                  <a:schemeClr val="bg1"/>
                </a:solidFill>
                <a:cs typeface="B Mitra" pitchFamily="2" charset="-78"/>
              </a:rPr>
              <a:t>2-كاركنان آبدارخانه و ساير افرادي كه با توزيع مواد غذايي سروكار دارند بايد ملبس به روپوش به رنگ روشن بوده و همواره بهداشت فردي را به طور كامل رعايت را نمايند.</a:t>
            </a:r>
            <a:br>
              <a:rPr lang="fa-IR" sz="1800" b="1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sz="1800" b="1" dirty="0" smtClean="0">
                <a:solidFill>
                  <a:schemeClr val="bg1"/>
                </a:solidFill>
                <a:cs typeface="B Mitra" pitchFamily="2" charset="-78"/>
              </a:rPr>
              <a:t>3-آبدار و هر يك از كاركنان آبدارخانه بايد حوله و صابون اختصاصي براي خود داشته باشند.</a:t>
            </a:r>
            <a:br>
              <a:rPr lang="fa-IR" sz="1800" b="1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sz="1800" b="1" dirty="0" smtClean="0">
                <a:solidFill>
                  <a:schemeClr val="bg1"/>
                </a:solidFill>
                <a:cs typeface="B Mitra" pitchFamily="2" charset="-78"/>
              </a:rPr>
              <a:t>4-جعبه كمك‌هاي اوليه با تمام وسايل و لوازم مربوطه بايد در آبدارخانه وجود داشته باشد.</a:t>
            </a:r>
            <a:br>
              <a:rPr lang="fa-IR" sz="1800" b="1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sz="1800" b="1" dirty="0" smtClean="0">
                <a:solidFill>
                  <a:schemeClr val="bg1"/>
                </a:solidFill>
                <a:cs typeface="B Mitra" pitchFamily="2" charset="-78"/>
              </a:rPr>
              <a:t>5-كاركنان قسمت كفشداري موظفند هنگام كار از روپوش و دستكش و همچنين ماسك مخصوص استفاده نمايند.</a:t>
            </a:r>
            <a:br>
              <a:rPr lang="fa-IR" sz="1800" b="1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sz="1800" b="1" dirty="0" smtClean="0">
                <a:solidFill>
                  <a:schemeClr val="bg1"/>
                </a:solidFill>
                <a:cs typeface="B Mitra" pitchFamily="2" charset="-78"/>
              </a:rPr>
              <a:t>6-توزيع هر نوع البسه مخصوص عزاداري و نيز چادر و مقنعه و استفاده از آن‌ها بصورت مشترك در مساجد ممنوع است.</a:t>
            </a:r>
            <a:br>
              <a:rPr lang="fa-IR" sz="1800" b="1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sz="1800" b="1" dirty="0" smtClean="0">
                <a:solidFill>
                  <a:schemeClr val="bg1"/>
                </a:solidFill>
                <a:cs typeface="B Mitra" pitchFamily="2" charset="-78"/>
              </a:rPr>
              <a:t>7-در مساجد فاقد صندلي و مبلمان، بردن كفش به داخل مسجد تحت هر عنوان ممنوع است.</a:t>
            </a:r>
            <a:br>
              <a:rPr lang="fa-IR" sz="1800" b="1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sz="1800" b="1" dirty="0" smtClean="0">
                <a:solidFill>
                  <a:schemeClr val="bg1"/>
                </a:solidFill>
                <a:cs typeface="B Mitra" pitchFamily="2" charset="-78"/>
              </a:rPr>
              <a:t>8-استعمال دخانيات در داخل مساجد اكيدا ممنوع است.</a:t>
            </a:r>
            <a:br>
              <a:rPr lang="fa-IR" sz="1800" b="1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sz="1800" b="1" dirty="0" smtClean="0">
                <a:solidFill>
                  <a:schemeClr val="bg1"/>
                </a:solidFill>
                <a:cs typeface="B Mitra" pitchFamily="2" charset="-78"/>
              </a:rPr>
              <a:t>9-بيتوته كردن و خوابيدن فرد در داخل مسجد به هر عنوان ممنوع است (جزء در موارد احياء و اعتكاف و مراسم مذهبي مشابه)</a:t>
            </a:r>
            <a:br>
              <a:rPr lang="fa-IR" sz="1800" b="1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sz="1800" b="1" dirty="0" smtClean="0">
                <a:solidFill>
                  <a:schemeClr val="bg1"/>
                </a:solidFill>
                <a:cs typeface="B Mitra" pitchFamily="2" charset="-78"/>
              </a:rPr>
              <a:t>10-ظروفي كه براي توزيع ميوه، شيريني، خرما و امثال آن‌ها مورد استفاده قرار مي‌گيرند بايد از انواع سالم و بهداشتي بوده كاملا شستشو و با وسيله تميز و عاري از آلودگي خشك شود.</a:t>
            </a:r>
            <a:br>
              <a:rPr lang="fa-IR" sz="1800" b="1" dirty="0" smtClean="0">
                <a:solidFill>
                  <a:schemeClr val="bg1"/>
                </a:solidFill>
                <a:cs typeface="B Mitra" pitchFamily="2" charset="-78"/>
              </a:rPr>
            </a:br>
            <a:endParaRPr lang="en-US" sz="1800" b="1" dirty="0">
              <a:solidFill>
                <a:schemeClr val="bg1"/>
              </a:solidFill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304800"/>
            <a:ext cx="9144000" cy="6400800"/>
          </a:xfrm>
        </p:spPr>
        <p:txBody>
          <a:bodyPr>
            <a:noAutofit/>
          </a:bodyPr>
          <a:lstStyle/>
          <a:p>
            <a:pPr algn="r">
              <a:buNone/>
            </a:pPr>
            <a:r>
              <a:rPr lang="fa-IR" sz="2000" b="1" dirty="0" smtClean="0">
                <a:solidFill>
                  <a:schemeClr val="bg1"/>
                </a:solidFill>
                <a:cs typeface="B Mitra" pitchFamily="2" charset="-78"/>
              </a:rPr>
              <a:t>11-توزيع آب، شربت، چاي و امثال آن‌ها در مساجد فقط در ليوان‌هاي يكبارمصرف بهداشتي مجاز است.</a:t>
            </a:r>
            <a:br>
              <a:rPr lang="fa-IR" sz="2000" b="1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sz="2000" b="1" dirty="0" smtClean="0">
                <a:solidFill>
                  <a:schemeClr val="bg1"/>
                </a:solidFill>
                <a:cs typeface="B Mitra" pitchFamily="2" charset="-78"/>
              </a:rPr>
              <a:t>12-چنانچه ميوه در مسجد توزيع مي‌شود، بايد در محل مخصوص شستشو و گندزدايي و سپس توزيع شود.</a:t>
            </a:r>
            <a:br>
              <a:rPr lang="fa-IR" sz="2000" b="1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sz="2000" b="1" dirty="0" smtClean="0">
                <a:solidFill>
                  <a:schemeClr val="bg1"/>
                </a:solidFill>
                <a:cs typeface="B Mitra" pitchFamily="2" charset="-78"/>
              </a:rPr>
              <a:t>13-وجود سطل زباله درب‌دار قابل شستشو و بهداشتي و داراي كيسه زباله به تعداد كافي در تمام قسمت‌هاي مسجد اعم از داخل آبدارخانه، صحن و حياط، وضوخانه، توالت و دستشويي الزامي است.</a:t>
            </a:r>
            <a:br>
              <a:rPr lang="fa-IR" sz="2000" b="1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sz="2000" b="1" dirty="0" smtClean="0">
                <a:solidFill>
                  <a:schemeClr val="bg1"/>
                </a:solidFill>
                <a:cs typeface="B Mitra" pitchFamily="2" charset="-78"/>
              </a:rPr>
              <a:t>14-هر نوع فرش و گليم و پوشش كف و نيز پرده‌هاي مسجد بايد همواره پاكيزه و عاري از گردوغبار باشد.</a:t>
            </a:r>
            <a:br>
              <a:rPr lang="fa-IR" sz="2000" b="1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sz="2000" b="1" dirty="0" smtClean="0">
                <a:solidFill>
                  <a:schemeClr val="bg1"/>
                </a:solidFill>
                <a:cs typeface="B Mitra" pitchFamily="2" charset="-78"/>
              </a:rPr>
              <a:t>15-قفسه و گنجه مخصوص نگهداري ظروف بايد تميز و مجهز به درب و شيشه و قابل نظافت بوده فاصله كف آن از زمين حداقل  20 سانتي‌متر باشد.</a:t>
            </a:r>
            <a:br>
              <a:rPr lang="fa-IR" sz="2000" b="1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sz="2000" b="1" dirty="0" smtClean="0">
                <a:solidFill>
                  <a:schemeClr val="bg1"/>
                </a:solidFill>
                <a:cs typeface="B Mitra" pitchFamily="2" charset="-78"/>
              </a:rPr>
              <a:t>16-وجود قفسه مخصوص نگهداري موقت كفش با ظرفيت و تعداد كافي خانه‌بندي در مساجد فاقد صندلي و مبلمان الزامي است.</a:t>
            </a:r>
            <a:br>
              <a:rPr lang="fa-IR" sz="2000" b="1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sz="2000" b="1" dirty="0" smtClean="0">
                <a:solidFill>
                  <a:schemeClr val="bg1"/>
                </a:solidFill>
                <a:cs typeface="B Mitra" pitchFamily="2" charset="-78"/>
              </a:rPr>
              <a:t>17-قفسه مخصوص نگهداري كفش و ميز كار جلوي محل كفشداري بايد از جنس مقاوم و سالم، بدون شكستگي و ترك و زنگ‌زدگي و همواره تميز و پاكيزه باشد. همچنين لازم است فاصله كف قفسه و ميز كار موضوع اين ماده از زمين حداقل 20 سانتي‌متر باشد.</a:t>
            </a:r>
            <a:br>
              <a:rPr lang="fa-IR" sz="2000" b="1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sz="2000" b="1" dirty="0" smtClean="0">
                <a:solidFill>
                  <a:schemeClr val="bg1"/>
                </a:solidFill>
                <a:cs typeface="B Mitra" pitchFamily="2" charset="-78"/>
              </a:rPr>
              <a:t>18-صندلي‌ها در مساجد مجهز به صندلي بايد سالم، بدون شكستگي، پوسيدگي، پارگي، زنگ‌زدگي و همواره تميز و پاكيزه باشد و هنگام استفاده و نشست و برخاست استفاده كنندگان ايجاد سروصدا ننمايد.</a:t>
            </a:r>
            <a:br>
              <a:rPr lang="fa-IR" sz="2000" b="1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sz="2000" b="1" dirty="0" smtClean="0">
                <a:solidFill>
                  <a:schemeClr val="bg1"/>
                </a:solidFill>
                <a:cs typeface="B Mitra" pitchFamily="2" charset="-78"/>
              </a:rPr>
              <a:t>19-حضور يك نفر كارگر با لباس كار و چكمه و دستكش لاستيكي براي استقرار مستمر و نظافت محوطه وضوخانه و توالت و دستشويي ضروري است.</a:t>
            </a:r>
            <a:br>
              <a:rPr lang="fa-IR" sz="2000" b="1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sz="2000" b="1" dirty="0" smtClean="0">
                <a:solidFill>
                  <a:schemeClr val="bg1"/>
                </a:solidFill>
                <a:cs typeface="B Mitra" pitchFamily="2" charset="-78"/>
              </a:rPr>
              <a:t>20-حضور تعداد كافي كارگر كفشدار به تناسب تعداد مراجعين به مسجد الزامي است.</a:t>
            </a:r>
            <a:br>
              <a:rPr lang="fa-IR" sz="2000" b="1" dirty="0" smtClean="0">
                <a:solidFill>
                  <a:schemeClr val="bg1"/>
                </a:solidFill>
                <a:cs typeface="B Mitra" pitchFamily="2" charset="-78"/>
              </a:rPr>
            </a:br>
            <a:endParaRPr lang="en-US" sz="2000" b="1" dirty="0">
              <a:solidFill>
                <a:schemeClr val="bg1"/>
              </a:solidFill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 algn="r">
              <a:buNone/>
            </a:pPr>
            <a:r>
              <a:rPr lang="fa-IR" dirty="0" smtClean="0">
                <a:solidFill>
                  <a:schemeClr val="bg1"/>
                </a:solidFill>
                <a:cs typeface="B Mitra" pitchFamily="2" charset="-78"/>
              </a:rPr>
              <a:t>21-كف قسمت اصلي مسجد بايد از جنس مقاوم و قابل شستشو و بدون فرورفتگي بوده و هنگام تردد ايجاد گردوخاك ننمايد.</a:t>
            </a:r>
            <a:br>
              <a:rPr lang="fa-IR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dirty="0" smtClean="0">
                <a:solidFill>
                  <a:schemeClr val="bg1"/>
                </a:solidFill>
                <a:cs typeface="B Mitra" pitchFamily="2" charset="-78"/>
              </a:rPr>
              <a:t>22-ساختمان ديوار قسمت اصلي مسجد بايد از جنس مقاوم و بنحوي باشد كه از ورود حشرات و جوندگان در امان بوده و صاف و به رنگ روشن و قابل نظافت باشد.</a:t>
            </a:r>
            <a:br>
              <a:rPr lang="fa-IR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dirty="0" smtClean="0">
                <a:solidFill>
                  <a:schemeClr val="bg1"/>
                </a:solidFill>
                <a:cs typeface="B Mitra" pitchFamily="2" charset="-78"/>
              </a:rPr>
              <a:t>23-در و پنجره‌هاي مسجد بايد سالم بدون شكستگي، ترك‌خوردگي و زنگ‌زدگي و همواره تميز و پاكيزه بوده از ورود حشرات جلوگيري بعمل آورد.</a:t>
            </a:r>
            <a:br>
              <a:rPr lang="fa-IR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dirty="0" smtClean="0">
                <a:solidFill>
                  <a:schemeClr val="bg1"/>
                </a:solidFill>
                <a:cs typeface="B Mitra" pitchFamily="2" charset="-78"/>
              </a:rPr>
              <a:t>24-سقف بايد از جنس مقاوم و به رنگ روشن و قابل نظافت باشد.</a:t>
            </a:r>
            <a:br>
              <a:rPr lang="fa-IR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dirty="0" smtClean="0">
                <a:solidFill>
                  <a:schemeClr val="bg1"/>
                </a:solidFill>
                <a:cs typeface="B Mitra" pitchFamily="2" charset="-78"/>
              </a:rPr>
              <a:t>25-پوشش سطح حياط و صحن مسجد بايد از جنس مقاوم و قابل شستشو و داراي شيب كافي به طرف چاه فاضلاب و همواره تميز و پاكيزه باشد.</a:t>
            </a:r>
            <a:br>
              <a:rPr lang="fa-IR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dirty="0" smtClean="0">
                <a:solidFill>
                  <a:schemeClr val="bg1"/>
                </a:solidFill>
                <a:cs typeface="B Mitra" pitchFamily="2" charset="-78"/>
              </a:rPr>
              <a:t>26-ديوارهاي صحن و حياط مسجد بايد سالم و مقاوم در مقابل جوندگان و پوشش سطح داخلي آن قابل نظافت و حتي‌المقدور صاف باشد.</a:t>
            </a:r>
            <a:br>
              <a:rPr lang="fa-IR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dirty="0" smtClean="0">
                <a:solidFill>
                  <a:schemeClr val="bg1"/>
                </a:solidFill>
                <a:cs typeface="B Mitra" pitchFamily="2" charset="-78"/>
              </a:rPr>
              <a:t>27-قسمت اصلي مسجد بايد مجهز به سيستم قابل قبول و بهداشتي براي تأمين حرارت و برودت و تهويه به تناسب فضاي مسجد و جمعيت استفاده‌كننده باشد.</a:t>
            </a:r>
            <a:br>
              <a:rPr lang="fa-IR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dirty="0" smtClean="0">
                <a:solidFill>
                  <a:schemeClr val="bg1"/>
                </a:solidFill>
                <a:cs typeface="B Mitra" pitchFamily="2" charset="-78"/>
              </a:rPr>
              <a:t>28-پيش‌بيني لازم براي تامين نور به صورت طبيعي يا مصنوعي در تمام قسمت‌هاي مسجد اعم از داخل آبدارخانه، كفشداري، وضوخانه، توالت و دستشويي با رعايت كامل مسائل ايمني ضروري است.</a:t>
            </a:r>
            <a:br>
              <a:rPr lang="fa-IR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dirty="0" smtClean="0">
                <a:solidFill>
                  <a:schemeClr val="bg1"/>
                </a:solidFill>
                <a:cs typeface="B Mitra" pitchFamily="2" charset="-78"/>
              </a:rPr>
              <a:t>29-آب مصرفي در تمام قسمت‌هاي مسجد بايد سالم و مورد تاييد مقامات بهداشتي باشد.</a:t>
            </a:r>
            <a:br>
              <a:rPr lang="fa-IR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dirty="0" smtClean="0">
                <a:solidFill>
                  <a:schemeClr val="bg1"/>
                </a:solidFill>
                <a:cs typeface="B Mitra" pitchFamily="2" charset="-78"/>
              </a:rPr>
              <a:t>30-فاضلاب توليدي در آبدارخانه، حياط، توالت و دستشويي و وضوخانه بايد به طريقه بهداشتي دفع گردد.</a:t>
            </a:r>
            <a:br>
              <a:rPr lang="fa-IR" dirty="0" smtClean="0">
                <a:solidFill>
                  <a:schemeClr val="bg1"/>
                </a:solidFill>
                <a:cs typeface="B Mitra" pitchFamily="2" charset="-78"/>
              </a:rPr>
            </a:br>
            <a:endParaRPr lang="en-US" dirty="0">
              <a:solidFill>
                <a:schemeClr val="bg1"/>
              </a:solidFill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 algn="r">
              <a:buNone/>
            </a:pPr>
            <a:r>
              <a:rPr lang="fa-IR" dirty="0" smtClean="0">
                <a:solidFill>
                  <a:schemeClr val="bg1"/>
                </a:solidFill>
                <a:cs typeface="B Mitra" pitchFamily="2" charset="-78"/>
              </a:rPr>
              <a:t>31-وجود وضوخانه با شرايط مناسب بهداشتي و ظرفيت كافي به تناسب تعداد مراجعين به مسجد اجباري است.</a:t>
            </a:r>
            <a:br>
              <a:rPr lang="fa-IR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dirty="0" smtClean="0">
                <a:solidFill>
                  <a:schemeClr val="bg1"/>
                </a:solidFill>
                <a:cs typeface="B Mitra" pitchFamily="2" charset="-78"/>
              </a:rPr>
              <a:t>32-كف قسمت وضوخانه بايد از جنس مقاوم و قابل شستشو و داراي شيب كافي بطرف كف‌شور و چاهك فاضلاب باشد.</a:t>
            </a:r>
            <a:br>
              <a:rPr lang="fa-IR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dirty="0" smtClean="0">
                <a:solidFill>
                  <a:schemeClr val="bg1"/>
                </a:solidFill>
                <a:cs typeface="B Mitra" pitchFamily="2" charset="-78"/>
              </a:rPr>
              <a:t>33-پوشش سطح داخلي ديوارهاي قسمت وضوخانه بايد از كف تا زير سقف از كاشي، سنگ يا سراميك و يا حداقل سيمان صاف تخته‌ماله‌اي و ليسه‌اي و به رنگ روشن و همواره تميز و پاكيزه باشد.</a:t>
            </a:r>
            <a:br>
              <a:rPr lang="fa-IR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dirty="0" smtClean="0">
                <a:solidFill>
                  <a:schemeClr val="bg1"/>
                </a:solidFill>
                <a:cs typeface="B Mitra" pitchFamily="2" charset="-78"/>
              </a:rPr>
              <a:t>34-شيرهاي برداشت قسمت وضوخانه بايد همواره سالم و بدون اينكه موجب پراكندگي و ترشح آب شود، قابل استفاده بوده و تعداد آن‌ها متناسب با مراجعين به مسجد در ساعات و ايام حداكثر مراجعه به مسجد باشد.</a:t>
            </a:r>
            <a:br>
              <a:rPr lang="fa-IR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dirty="0" smtClean="0">
                <a:solidFill>
                  <a:schemeClr val="bg1"/>
                </a:solidFill>
                <a:cs typeface="B Mitra" pitchFamily="2" charset="-78"/>
              </a:rPr>
              <a:t>35-وجود ظرف محتوي صابون مايع در مجاورت هر شير برداشت در قسمت وضوخانه اجباري است.</a:t>
            </a:r>
            <a:br>
              <a:rPr lang="fa-IR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dirty="0" smtClean="0">
                <a:solidFill>
                  <a:schemeClr val="bg1"/>
                </a:solidFill>
                <a:cs typeface="B Mitra" pitchFamily="2" charset="-78"/>
              </a:rPr>
              <a:t>36-وجود تعداد كافي توالت بهداشتي به تناسب تعداد مراجعين به مسجد در ساعات و ايام با حداكثر مراجعه ضروري است.</a:t>
            </a:r>
            <a:br>
              <a:rPr lang="fa-IR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dirty="0" smtClean="0">
                <a:solidFill>
                  <a:schemeClr val="bg1"/>
                </a:solidFill>
                <a:cs typeface="B Mitra" pitchFamily="2" charset="-78"/>
              </a:rPr>
              <a:t>37-كف توالت بايد از جنس مقاوم و قابل شستشو، داراي شيب بطرف سره و چاهك توالت بوده و همواره تميز و پاكيزه باشد.</a:t>
            </a:r>
            <a:br>
              <a:rPr lang="fa-IR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dirty="0" smtClean="0">
                <a:solidFill>
                  <a:schemeClr val="bg1"/>
                </a:solidFill>
                <a:cs typeface="B Mitra" pitchFamily="2" charset="-78"/>
              </a:rPr>
              <a:t>38-استفاده از سره توالت ساخته شده از جنس مقاوم و صاف صيقلي بدون شكستگي، قابل شستشو و مجهز به شتر گلو الزامي است.</a:t>
            </a:r>
            <a:br>
              <a:rPr lang="fa-IR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dirty="0" smtClean="0">
                <a:solidFill>
                  <a:schemeClr val="bg1"/>
                </a:solidFill>
                <a:cs typeface="B Mitra" pitchFamily="2" charset="-78"/>
              </a:rPr>
              <a:t>39-ديوارهاي توالت بايد از كف تا زير سقف از كاشي، سنگ و يا سراميك به رنگ سفيد و همواره تميز و پاكيزه باشد.</a:t>
            </a:r>
            <a:br>
              <a:rPr lang="fa-IR" dirty="0" smtClean="0">
                <a:solidFill>
                  <a:schemeClr val="bg1"/>
                </a:solidFill>
                <a:cs typeface="B Mitra" pitchFamily="2" charset="-78"/>
              </a:rPr>
            </a:br>
            <a:r>
              <a:rPr lang="fa-IR" dirty="0" smtClean="0">
                <a:solidFill>
                  <a:schemeClr val="bg1"/>
                </a:solidFill>
                <a:cs typeface="B Mitra" pitchFamily="2" charset="-78"/>
              </a:rPr>
              <a:t>40-سقف توالت بايد صاف و از جنس مقاوم و به رنگ روشن و همواره تميز باشد.</a:t>
            </a:r>
            <a:endParaRPr lang="en-US" dirty="0">
              <a:solidFill>
                <a:schemeClr val="bg1"/>
              </a:solidFill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381000"/>
            <a:ext cx="8991600" cy="6248400"/>
          </a:xfrm>
        </p:spPr>
        <p:txBody>
          <a:bodyPr>
            <a:noAutofit/>
          </a:bodyPr>
          <a:lstStyle/>
          <a:p>
            <a:pPr algn="r">
              <a:buNone/>
            </a:pPr>
            <a:r>
              <a:rPr lang="fa-IR" sz="2400" dirty="0" smtClean="0">
                <a:cs typeface="B Mitra" pitchFamily="2" charset="-78"/>
              </a:rPr>
              <a:t>41-وجود شير برداشت (حتي‌المقدور مجهز به شيلنگ خرطومي) در داخل هر توالت الزامي است.</a:t>
            </a:r>
            <a:br>
              <a:rPr lang="fa-IR" sz="2400" dirty="0" smtClean="0">
                <a:cs typeface="B Mitra" pitchFamily="2" charset="-78"/>
              </a:rPr>
            </a:br>
            <a:r>
              <a:rPr lang="fa-IR" sz="2400" dirty="0" smtClean="0">
                <a:cs typeface="B Mitra" pitchFamily="2" charset="-78"/>
              </a:rPr>
              <a:t>42-پيش‌بيني لازم براي تهويه كامل و نيز جلوگيري از ورود حشرات به داخل محوطه عمومي و هر يك از توالت‌ها بعمل آيد.</a:t>
            </a:r>
            <a:br>
              <a:rPr lang="fa-IR" sz="2400" dirty="0" smtClean="0">
                <a:cs typeface="B Mitra" pitchFamily="2" charset="-78"/>
              </a:rPr>
            </a:br>
            <a:r>
              <a:rPr lang="fa-IR" sz="2400" dirty="0" smtClean="0">
                <a:cs typeface="B Mitra" pitchFamily="2" charset="-78"/>
              </a:rPr>
              <a:t>43-وجود تعداد كافي دستشويي بهداشتي متناسب با تعداد مراجعين در ساعات و ايام با حداكثر مراجعه به مسجد الزامي است.</a:t>
            </a:r>
            <a:br>
              <a:rPr lang="fa-IR" sz="2400" dirty="0" smtClean="0">
                <a:cs typeface="B Mitra" pitchFamily="2" charset="-78"/>
              </a:rPr>
            </a:br>
            <a:r>
              <a:rPr lang="fa-IR" sz="2400" dirty="0" smtClean="0">
                <a:cs typeface="B Mitra" pitchFamily="2" charset="-78"/>
              </a:rPr>
              <a:t>44-كف و ديوارها و سقف محوطه دستشويي بايد مطابق مواد 32 و 33 اين آيين‌نامه باشد.</a:t>
            </a:r>
            <a:br>
              <a:rPr lang="fa-IR" sz="2400" dirty="0" smtClean="0">
                <a:cs typeface="B Mitra" pitchFamily="2" charset="-78"/>
              </a:rPr>
            </a:br>
            <a:r>
              <a:rPr lang="fa-IR" sz="2400" dirty="0" smtClean="0">
                <a:cs typeface="B Mitra" pitchFamily="2" charset="-78"/>
              </a:rPr>
              <a:t>45-استفاده از دستشويي‌هاي صاف و صيقل از جنس كاشي يا سراميك كه همواره تميز و پاكيزه باشد الزامي است.</a:t>
            </a:r>
            <a:br>
              <a:rPr lang="fa-IR" sz="2400" dirty="0" smtClean="0">
                <a:cs typeface="B Mitra" pitchFamily="2" charset="-78"/>
              </a:rPr>
            </a:br>
            <a:r>
              <a:rPr lang="fa-IR" sz="2400" dirty="0" smtClean="0">
                <a:cs typeface="B Mitra" pitchFamily="2" charset="-78"/>
              </a:rPr>
              <a:t>46-هر دستشويي بايد مجهز به ظرف مخصوص محتوي صابون مايع باشد.</a:t>
            </a:r>
            <a:br>
              <a:rPr lang="fa-IR" sz="2400" dirty="0" smtClean="0">
                <a:cs typeface="B Mitra" pitchFamily="2" charset="-78"/>
              </a:rPr>
            </a:br>
            <a:r>
              <a:rPr lang="fa-IR" sz="2400" dirty="0" smtClean="0">
                <a:cs typeface="B Mitra" pitchFamily="2" charset="-78"/>
              </a:rPr>
              <a:t>47-شيرهاي برداشت آب و لوله و مجاري دفع فاضلاب دستشويي‌ها بايد همواره سالم و بدون اينكه ايجاد ترشح نمايند مورد استفاده قرار گيرند.</a:t>
            </a:r>
            <a:br>
              <a:rPr lang="fa-IR" sz="2400" dirty="0" smtClean="0">
                <a:cs typeface="B Mitra" pitchFamily="2" charset="-78"/>
              </a:rPr>
            </a:br>
            <a:r>
              <a:rPr lang="fa-IR" sz="2400" dirty="0" smtClean="0">
                <a:cs typeface="B Mitra" pitchFamily="2" charset="-78"/>
              </a:rPr>
              <a:t>48-توالت بايد داراي درب سالم و بدون شكستگي و ترك خوردگي و زنگ‌زدگي و فاقد هرگونه درز و فضاي باز و به طور كامل قابل بستن بوده و همواره تميز و پاكيزه باشد.</a:t>
            </a:r>
            <a:endParaRPr lang="en-US" sz="2400" dirty="0"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3715512"/>
          </a:xfrm>
        </p:spPr>
        <p:txBody>
          <a:bodyPr>
            <a:noAutofit/>
          </a:bodyPr>
          <a:lstStyle/>
          <a:p>
            <a:pPr algn="ctr"/>
            <a:r>
              <a:rPr lang="fa-IR" sz="23900" dirty="0" smtClean="0">
                <a:cs typeface="B Mitra" pitchFamily="2" charset="-78"/>
              </a:rPr>
              <a:t>پایان</a:t>
            </a:r>
            <a:endParaRPr lang="en-US" sz="23900" dirty="0">
              <a:cs typeface="B Mitra" pitchFamily="2" charset="-7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304800"/>
            <a:ext cx="9144000" cy="6172200"/>
          </a:xfrm>
        </p:spPr>
        <p:txBody>
          <a:bodyPr>
            <a:normAutofit fontScale="92500" lnSpcReduction="10000"/>
          </a:bodyPr>
          <a:lstStyle/>
          <a:p>
            <a:pPr algn="r">
              <a:buNone/>
            </a:pPr>
            <a:r>
              <a:rPr lang="fa-IR" sz="3000" dirty="0" smtClean="0">
                <a:solidFill>
                  <a:schemeClr val="bg1"/>
                </a:solidFill>
                <a:cs typeface="B Mitra" pitchFamily="2" charset="-78"/>
              </a:rPr>
              <a:t>مسجد مردمی ترین محل اجتماع در جوامع اسلامی است که در آن همه ی افراد جامعه بدون </a:t>
            </a:r>
            <a:r>
              <a:rPr lang="fa-IR" sz="3000" dirty="0" smtClean="0">
                <a:solidFill>
                  <a:schemeClr val="bg1"/>
                </a:solidFill>
                <a:cs typeface="B Mitra" pitchFamily="2" charset="-78"/>
              </a:rPr>
              <a:t>هیچ </a:t>
            </a:r>
            <a:r>
              <a:rPr lang="fa-IR" sz="3000" dirty="0" smtClean="0">
                <a:solidFill>
                  <a:schemeClr val="bg1"/>
                </a:solidFill>
                <a:cs typeface="B Mitra" pitchFamily="2" charset="-78"/>
              </a:rPr>
              <a:t>امتیازی در کنار  یکدیگر قرار می گیرند، خداوند مسجد را خانه ی </a:t>
            </a:r>
            <a:r>
              <a:rPr lang="fa-IR" sz="3000" dirty="0" smtClean="0">
                <a:solidFill>
                  <a:schemeClr val="bg1"/>
                </a:solidFill>
                <a:cs typeface="B Mitra" pitchFamily="2" charset="-78"/>
              </a:rPr>
              <a:t>خود</a:t>
            </a:r>
            <a:endParaRPr lang="en-US" sz="3000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>
              <a:buNone/>
            </a:pPr>
            <a:r>
              <a:rPr lang="fa-IR" sz="3000" dirty="0" smtClean="0">
                <a:solidFill>
                  <a:schemeClr val="bg1"/>
                </a:solidFill>
                <a:cs typeface="B Mitra" pitchFamily="2" charset="-78"/>
              </a:rPr>
              <a:t> </a:t>
            </a:r>
            <a:r>
              <a:rPr lang="fa-IR" sz="3000" dirty="0" smtClean="0">
                <a:solidFill>
                  <a:schemeClr val="bg1"/>
                </a:solidFill>
                <a:cs typeface="B Mitra" pitchFamily="2" charset="-78"/>
              </a:rPr>
              <a:t>می </a:t>
            </a:r>
            <a:r>
              <a:rPr lang="fa-IR" sz="3000" dirty="0" smtClean="0">
                <a:solidFill>
                  <a:schemeClr val="bg1"/>
                </a:solidFill>
                <a:cs typeface="B Mitra" pitchFamily="2" charset="-78"/>
              </a:rPr>
              <a:t>نامد،بنابراین </a:t>
            </a:r>
            <a:r>
              <a:rPr lang="fa-IR" sz="3000" dirty="0" smtClean="0">
                <a:solidFill>
                  <a:schemeClr val="bg1"/>
                </a:solidFill>
                <a:cs typeface="B Mitra" pitchFamily="2" charset="-78"/>
              </a:rPr>
              <a:t>حفظ پاکیزگی و بهداشت آن امری ضروری است.</a:t>
            </a:r>
          </a:p>
          <a:p>
            <a:pPr algn="r">
              <a:buNone/>
            </a:pPr>
            <a:r>
              <a:rPr lang="fa-IR" sz="3000" dirty="0" smtClean="0">
                <a:solidFill>
                  <a:schemeClr val="bg1"/>
                </a:solidFill>
                <a:cs typeface="B Mitra" pitchFamily="2" charset="-78"/>
              </a:rPr>
              <a:t>با ابراهیم و اسماعیل عهد بستیم خانه مرا برای طواف کنندگان و معتکفان و راکعان و ساجدان تمیز بکنند.آیه 125 سوره بقره</a:t>
            </a:r>
          </a:p>
          <a:p>
            <a:pPr algn="r">
              <a:buNone/>
            </a:pPr>
            <a:r>
              <a:rPr lang="fa-IR" sz="3000" dirty="0" smtClean="0">
                <a:solidFill>
                  <a:schemeClr val="bg1"/>
                </a:solidFill>
                <a:cs typeface="B Mitra" pitchFamily="2" charset="-78"/>
              </a:rPr>
              <a:t>ای فرزندان آدم ، هنگام رفتن به مسجد خود را زینت دهید.آیه 6 سوره </a:t>
            </a:r>
            <a:r>
              <a:rPr lang="fa-IR" sz="3000" dirty="0" smtClean="0">
                <a:solidFill>
                  <a:schemeClr val="bg1"/>
                </a:solidFill>
                <a:cs typeface="B Mitra" pitchFamily="2" charset="-78"/>
              </a:rPr>
              <a:t>مائده</a:t>
            </a:r>
            <a:endParaRPr lang="en-US" sz="3000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ar-SA" sz="3000" dirty="0" smtClean="0">
                <a:solidFill>
                  <a:schemeClr val="bg1"/>
                </a:solidFill>
                <a:cs typeface="B Mitra" pitchFamily="2" charset="-78"/>
              </a:rPr>
              <a:t>رسول گرامي اسلام(ص) مي‌فرمايد: کسي که روز پنج شنبه و شب جمعه مسجدي را جاروب کند و از مسجد به مقدار گرد و غباري که بر چشم مي‌رود خارج سازد خداوند او را مي‌بخشد</a:t>
            </a:r>
            <a:r>
              <a:rPr lang="ar-SA" sz="3000" dirty="0" smtClean="0">
                <a:solidFill>
                  <a:schemeClr val="bg1"/>
                </a:solidFill>
                <a:cs typeface="B Mitra" pitchFamily="2" charset="-78"/>
              </a:rPr>
              <a:t>»</a:t>
            </a:r>
            <a:endParaRPr lang="en-US" sz="3000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ar-SA" sz="3000" dirty="0" smtClean="0">
                <a:solidFill>
                  <a:schemeClr val="bg1"/>
                </a:solidFill>
                <a:cs typeface="B Mitra" pitchFamily="2" charset="-78"/>
              </a:rPr>
              <a:t>در روايت ديگري از آن حضرت آمده است:« بهشت و حورالعين دلتنگ کسي مي‌شود که مساجد را جاروب و آشغال آن را خارج سازد.»</a:t>
            </a:r>
            <a:endParaRPr lang="en-US" sz="3000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ar-SA" sz="3000" dirty="0" smtClean="0">
                <a:solidFill>
                  <a:schemeClr val="bg1"/>
                </a:solidFill>
                <a:cs typeface="B Mitra" pitchFamily="2" charset="-78"/>
              </a:rPr>
              <a:t>امام صادق(ع) مي‌فرمايد: «مساجد را هر هفته خوشبو و معطر کنيد</a:t>
            </a:r>
            <a:r>
              <a:rPr lang="ar-SA" sz="3000" dirty="0" smtClean="0">
                <a:solidFill>
                  <a:schemeClr val="bg1"/>
                </a:solidFill>
                <a:cs typeface="B Mitra" pitchFamily="2" charset="-78"/>
              </a:rPr>
              <a:t>.»</a:t>
            </a:r>
            <a:endParaRPr lang="en-US" sz="3000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ar-SA" sz="3000" dirty="0" smtClean="0">
                <a:solidFill>
                  <a:schemeClr val="bg1"/>
                </a:solidFill>
                <a:cs typeface="B Mitra" pitchFamily="2" charset="-78"/>
              </a:rPr>
              <a:t>حضرت علي(ع) مي‌فرمايد: هر کس چيز بوداري(مثل سير) بخورد که موجب آزار و اذيت اهل مسجد گردد به مسجد </a:t>
            </a:r>
            <a:r>
              <a:rPr lang="ar-SA" sz="3000" dirty="0" smtClean="0">
                <a:solidFill>
                  <a:schemeClr val="bg1"/>
                </a:solidFill>
                <a:cs typeface="B Mitra" pitchFamily="2" charset="-78"/>
              </a:rPr>
              <a:t>نرود</a:t>
            </a:r>
            <a:r>
              <a:rPr lang="en-US" sz="3000" dirty="0" smtClean="0">
                <a:solidFill>
                  <a:schemeClr val="bg1"/>
                </a:solidFill>
                <a:cs typeface="B Mitra" pitchFamily="2" charset="-78"/>
              </a:rPr>
              <a:t>.</a:t>
            </a:r>
            <a:endParaRPr lang="en-US" sz="3000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>
              <a:buNone/>
            </a:pPr>
            <a:endParaRPr lang="fa-IR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>
              <a:buNone/>
            </a:pPr>
            <a:endParaRPr lang="fa-IR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>
              <a:buNone/>
            </a:pPr>
            <a:endParaRPr lang="en-US" dirty="0">
              <a:solidFill>
                <a:schemeClr val="bg1"/>
              </a:solidFill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b="1" dirty="0" smtClean="0">
                <a:cs typeface="B Mitra" pitchFamily="2" charset="-78"/>
              </a:rPr>
              <a:t>بهداشت </a:t>
            </a:r>
            <a:r>
              <a:rPr lang="fa-IR" b="1" dirty="0" smtClean="0">
                <a:cs typeface="B Mitra" pitchFamily="2" charset="-78"/>
              </a:rPr>
              <a:t>فردی</a:t>
            </a:r>
            <a:endParaRPr lang="en-US" b="1" dirty="0"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</a:t>
            </a:r>
            <a:r>
              <a:rPr lang="en-US" dirty="0" smtClean="0">
                <a:solidFill>
                  <a:schemeClr val="bg1"/>
                </a:solidFill>
                <a:cs typeface="B Mitra" pitchFamily="2" charset="-78"/>
              </a:rPr>
              <a:t>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کارکنان آبدارخانه و تمام کسانی که با توزیع آب و چای و هرنوع مواد غذایی سر و کار دارند موظفند کارت معاینه پزشکی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معتبر داشته باشند.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</a:t>
            </a:r>
            <a:r>
              <a:rPr lang="en-US" dirty="0" smtClean="0">
                <a:solidFill>
                  <a:schemeClr val="bg1"/>
                </a:solidFill>
                <a:cs typeface="B Mitra" pitchFamily="2" charset="-78"/>
              </a:rPr>
              <a:t>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پوشیدن روپوش به رنگ روشن و رعایت کامل بهداشت فردی الزامی است.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</a:t>
            </a:r>
            <a:r>
              <a:rPr lang="en-US" dirty="0" smtClean="0">
                <a:solidFill>
                  <a:schemeClr val="bg1"/>
                </a:solidFill>
                <a:cs typeface="B Mitra" pitchFamily="2" charset="-78"/>
              </a:rPr>
              <a:t>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هر یک از کارکنان آبدارخانه و ... باید صابون و حوله اختصاصی برای خود داشته باشند.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</a:t>
            </a:r>
            <a:r>
              <a:rPr lang="en-US" dirty="0" smtClean="0">
                <a:solidFill>
                  <a:schemeClr val="bg1"/>
                </a:solidFill>
                <a:cs typeface="B Mitra" pitchFamily="2" charset="-78"/>
              </a:rPr>
              <a:t>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کارکنان قسمت کفشداری هنگام کار از روپوش و دستکش و همچنین ماسک مخصوص استفاده نمایند.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-استعمال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دخانیات توسط کارکنان مساجد ممنوع می باشد.</a:t>
            </a:r>
            <a:endParaRPr lang="en-US" dirty="0">
              <a:solidFill>
                <a:schemeClr val="bg1"/>
              </a:solidFill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SA" b="1" dirty="0" smtClean="0">
                <a:cs typeface="B Mitra" pitchFamily="2" charset="-78"/>
              </a:rPr>
              <a:t>بهداشت ظروف و ...</a:t>
            </a:r>
            <a:endParaRPr lang="en-US" dirty="0"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-ظروف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مورد استفاده در مسجد با مواد شوینده و ضدعفونی کننده تمیز و در محلهای در بسته (کمد و ...) نگهداری شود.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-استفاده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از ظروف یکبار مصرف در اندازه های مناسب با نوع غذا هنگام پذیرایی الزامی است.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-برای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جلوگیری از آلودگی توسط دستهای آلوده، حشرات و جوندگان مانند مگس وموش، درب دار بودن ظروف الزامی است.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-شستشوی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استکان و نعلبکی ها مورد مصرف با آب و مواد شوینده و ضدعفونی کننده صورت پذیرد.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-از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به کار بردن فنجان یا لیوانهای لب پریده و معیوب خودداری شود.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-استفاده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از ظروف مشترک که موجب شیوع بیماری می گردد ممنوع می باشد.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>
              <a:buNone/>
            </a:pPr>
            <a:endParaRPr lang="en-US" dirty="0">
              <a:solidFill>
                <a:schemeClr val="bg1"/>
              </a:solidFill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SA" b="1" dirty="0" smtClean="0">
                <a:cs typeface="B Mitra" pitchFamily="2" charset="-78"/>
              </a:rPr>
              <a:t>زباله</a:t>
            </a:r>
            <a:endParaRPr lang="en-US" dirty="0"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در مساجد به تعداد کافی زباله دان درب دار پلاستیکی یا فلزی ضدزنگ قابل شستشو وجود داشته باشد و زباله ها باید روزانه و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مرتب تخلیه شود، همچنین از ریختن زباله و مواد زائد در داخل مسجد و محوطه آن خودداری نماییم.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>
              <a:buNone/>
            </a:pPr>
            <a:endParaRPr lang="en-US" dirty="0">
              <a:solidFill>
                <a:schemeClr val="bg1"/>
              </a:solidFill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SA" b="1" dirty="0" smtClean="0"/>
              <a:t> </a:t>
            </a:r>
            <a:r>
              <a:rPr lang="ar-SA" b="1" dirty="0" smtClean="0">
                <a:cs typeface="B Mitra" pitchFamily="2" charset="-78"/>
              </a:rPr>
              <a:t>نصب توری</a:t>
            </a:r>
            <a:endParaRPr lang="en-US" dirty="0"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کلیه دربها و پنجره ها بدون درز و شکستگی بوده و با نصب توری می توان از ورود حشرات و جوندگان به داخل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مسجد</a:t>
            </a:r>
            <a:r>
              <a:rPr lang="fa-IR" dirty="0" smtClean="0">
                <a:solidFill>
                  <a:schemeClr val="bg1"/>
                </a:solidFill>
                <a:cs typeface="B Mitra" pitchFamily="2" charset="-78"/>
              </a:rPr>
              <a:t>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خودداری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نمود.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 rtl="1">
              <a:buNone/>
            </a:pP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>
              <a:buNone/>
            </a:pPr>
            <a:endParaRPr lang="en-US" dirty="0">
              <a:solidFill>
                <a:schemeClr val="bg1"/>
              </a:solidFill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SA" b="1" dirty="0" smtClean="0">
                <a:cs typeface="B Mitra" pitchFamily="2" charset="-78"/>
              </a:rPr>
              <a:t>بهداشت صحن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-سنگفرش نمودن صحن با مصالح ساختمانی مقاوم، ساده، زیبا، بدون درز و قابل شستشو انجام گردد.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-جاروب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کردن روزانه و تی کشیدن با مواد ضدعفونی کننده صورت پذیرد.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-قراردادن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ظرف زباله (درب دار) به همراه کیسه زباله در گوشه ای از صحن الزامی است.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>
              <a:buNone/>
            </a:pPr>
            <a:endParaRPr lang="en-US" dirty="0">
              <a:solidFill>
                <a:schemeClr val="bg1"/>
              </a:solidFill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SA" b="1" dirty="0" smtClean="0">
                <a:cs typeface="B Mitra" pitchFamily="2" charset="-78"/>
              </a:rPr>
              <a:t>بهداشت فرش و ...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-جاروب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کردن روزانه و مستمر (استفاده از جاروبرقی) صورت پذیرد.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-جلوگیری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از آلودگی (رعایت بهداشت فردی و مواد غذایی و ...) انجام گردد.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-حداقل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سالی دو بار فرشهای مسجد را بشوییم.</a:t>
            </a:r>
            <a:endParaRPr lang="en-US" dirty="0">
              <a:solidFill>
                <a:schemeClr val="bg1"/>
              </a:solidFill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SA" b="1" dirty="0" smtClean="0">
                <a:cs typeface="B Mitra" pitchFamily="2" charset="-78"/>
              </a:rPr>
              <a:t>بهداشت دستگیره ها و نرده ها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None/>
            </a:pP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شستشوی </a:t>
            </a:r>
            <a:r>
              <a:rPr lang="ar-SA" dirty="0" smtClean="0">
                <a:solidFill>
                  <a:schemeClr val="bg1"/>
                </a:solidFill>
                <a:cs typeface="B Mitra" pitchFamily="2" charset="-78"/>
              </a:rPr>
              <a:t>روزانه با مواد ضدعفونی کننده جهت جلوگیری از آلودگی الزامی است.</a:t>
            </a:r>
            <a:endParaRPr lang="en-US" dirty="0" smtClean="0">
              <a:solidFill>
                <a:schemeClr val="bg1"/>
              </a:solidFill>
              <a:cs typeface="B Mitra" pitchFamily="2" charset="-78"/>
            </a:endParaRPr>
          </a:p>
          <a:p>
            <a:pPr algn="r">
              <a:buNone/>
            </a:pPr>
            <a:endParaRPr lang="en-US" dirty="0">
              <a:solidFill>
                <a:schemeClr val="bg1"/>
              </a:solidFill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659</TotalTime>
  <Words>971</Words>
  <Application>Microsoft Office PowerPoint</Application>
  <PresentationFormat>On-screen Show (4:3)</PresentationFormat>
  <Paragraphs>74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Flow</vt:lpstr>
      <vt:lpstr>بهداشت مساجد</vt:lpstr>
      <vt:lpstr>Slide 2</vt:lpstr>
      <vt:lpstr>بهداشت فردی</vt:lpstr>
      <vt:lpstr>بهداشت ظروف و ...</vt:lpstr>
      <vt:lpstr>زباله</vt:lpstr>
      <vt:lpstr> نصب توری</vt:lpstr>
      <vt:lpstr>بهداشت صحن</vt:lpstr>
      <vt:lpstr>بهداشت فرش و ...</vt:lpstr>
      <vt:lpstr>بهداشت دستگیره ها و نرده ها</vt:lpstr>
      <vt:lpstr>بهداشت سجاده و مهر و تسبیح</vt:lpstr>
      <vt:lpstr>بهداشت وضوخانه</vt:lpstr>
      <vt:lpstr>سرویس بهداشتی </vt:lpstr>
      <vt:lpstr>بهداشت آب آشامیدنی </vt:lpstr>
      <vt:lpstr>آيين‌نامه مقررات بهداشتي و بررسي وضعيت بهداشت مساجد </vt:lpstr>
      <vt:lpstr>Slide 15</vt:lpstr>
      <vt:lpstr>Slide 16</vt:lpstr>
      <vt:lpstr>Slide 17</vt:lpstr>
      <vt:lpstr>Slide 18</vt:lpstr>
      <vt:lpstr>پایان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بهداشت مساجد</dc:title>
  <dc:creator>baruei</dc:creator>
  <cp:lastModifiedBy>baruei</cp:lastModifiedBy>
  <cp:revision>17</cp:revision>
  <dcterms:created xsi:type="dcterms:W3CDTF">2012-04-14T16:36:50Z</dcterms:created>
  <dcterms:modified xsi:type="dcterms:W3CDTF">2012-04-16T20:50:45Z</dcterms:modified>
</cp:coreProperties>
</file>