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tiff" ContentType="image/tif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9" r:id="rId3"/>
    <p:sldId id="279" r:id="rId4"/>
    <p:sldId id="258" r:id="rId5"/>
    <p:sldId id="273" r:id="rId6"/>
    <p:sldId id="278" r:id="rId7"/>
    <p:sldId id="281" r:id="rId8"/>
    <p:sldId id="262" r:id="rId9"/>
    <p:sldId id="265" r:id="rId10"/>
    <p:sldId id="269" r:id="rId11"/>
    <p:sldId id="272" r:id="rId12"/>
    <p:sldId id="270" r:id="rId13"/>
    <p:sldId id="274" r:id="rId14"/>
    <p:sldId id="275" r:id="rId15"/>
    <p:sldId id="266" r:id="rId16"/>
    <p:sldId id="261" r:id="rId17"/>
    <p:sldId id="267" r:id="rId18"/>
    <p:sldId id="268" r:id="rId19"/>
    <p:sldId id="277" r:id="rId20"/>
    <p:sldId id="280" r:id="rId21"/>
    <p:sldId id="263" r:id="rId22"/>
    <p:sldId id="282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8" d="100"/>
          <a:sy n="118" d="100"/>
        </p:scale>
        <p:origin x="216" y="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585;&#1590;&#1575;&#1740;&#1578;&#1605;&#1606;&#1583;&#1740;%20&#1576;&#1740;&#1605;&#1575;&#1585;&#1575;&#1606;\&#1587;&#1607;%20&#1605;&#1575;&#1607;&#1607;%20&#1670;&#1607;&#1575;&#1585;&#1605;\Copy%20of%20Copy%20of%20&#1585;&#1590;&#1575;&#1740;&#1578;&#1605;&#1606;&#1583;&#1740;%20&#1587;&#1607;%20&#1605;&#1575;&#1607;&#1607;%20&#1670;&#1607;&#1575;&#1585;&#1605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.ghorbani\My%20Documents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585;&#1590;&#1575;&#1740;&#1578;&#1605;&#1606;&#1583;&#1740;%20&#1576;&#1740;&#1605;&#1575;&#1585;&#1575;&#1606;\&#1587;&#1607;%20&#1605;&#1575;&#1607;&#1607;%20&#1670;&#1607;&#1575;&#1585;&#1605;\Copy%20of%20Copy%20of%20&#1585;&#1590;&#1575;&#1740;&#1578;&#1605;&#1606;&#1583;&#1740;%20&#1587;&#1607;%20&#1605;&#1575;&#1607;&#1607;%20&#1670;&#1607;&#1575;&#1585;&#1605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585;&#1590;&#1575;&#1740;&#1578;&#1605;&#1606;&#1583;&#1740;%20&#1576;&#1740;&#1605;&#1575;&#1585;&#1575;&#1606;\&#1587;&#1607;%20&#1605;&#1575;&#1607;&#1607;%20&#1670;&#1607;&#1575;&#1585;&#1605;\Copy%20of%20Copy%20of%20&#1585;&#1590;&#1575;&#1740;&#1578;&#1605;&#1606;&#1583;&#1740;%20&#1587;&#1607;%20&#1605;&#1575;&#1607;&#1607;%20&#1670;&#1607;&#1575;&#1585;&#1605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585;&#1590;&#1575;&#1740;&#1578;&#1605;&#1606;&#1583;&#1740;%20&#1576;&#1740;&#1605;&#1575;&#1585;&#1575;&#1606;\&#1587;&#1607;%20&#1605;&#1575;&#1607;&#1607;%20&#1670;&#1607;&#1575;&#1585;&#1605;\Copy%20of%20Copy%20of%20&#1585;&#1590;&#1575;&#1740;&#1578;&#1605;&#1606;&#1583;&#1740;%20&#1587;&#1607;%20&#1605;&#1575;&#1607;&#1607;%20&#1670;&#1607;&#1575;&#1585;&#1605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588;&#1575;&#1582;&#1589;%20&#1588;&#1705;&#1575;&#1740;&#1575;&#1578;\Book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588;&#1575;&#1582;&#1589;%20&#1588;&#1705;&#1575;&#1740;&#1575;&#1578;\Book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585;&#1590;&#1575;&#1740;&#1578;%20&#1588;&#1582;&#1589;&#1740;\&#1585;&#1590;&#1575;&#1740;&#1578;%20&#1588;&#1582;&#1589;&#1740;%20&#1587;&#1607;%20&#1605;&#1575;&#1607;&#1607;%20&#1670;&#1607;&#1585;&#1605;\Copy%20of%20Copy%20of%20Book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575;&#1581;&#1740;&#1575;\&#1587;&#1607;%20&#1605;&#1575;&#1607;&#1607;%20&#1670;&#1607;&#1575;&#1585;&#1605;\Book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575;&#1581;&#1740;&#1575;\&#1587;&#1607;%20&#1605;&#1575;&#1607;&#1607;%20&#1670;&#1607;&#1575;&#1585;&#1605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view3D>
      <c:rotY val="34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Sheet1!$O$20</c:f>
              <c:strCache>
                <c:ptCount val="1"/>
                <c:pt idx="0">
                  <c:v>کاملا مخالفم</c:v>
                </c:pt>
              </c:strCache>
            </c:strRef>
          </c:tx>
          <c:dLbls>
            <c:dLbl>
              <c:idx val="0"/>
              <c:layout>
                <c:manualLayout>
                  <c:x val="-8.3333333333332708E-3"/>
                  <c:y val="9.2592592592593229E-3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2.314814814814815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8.3333333333333662E-3"/>
                  <c:y val="1.3888888888888959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-8.3333333333333662E-3"/>
                  <c:y val="1.3888888888888959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-2.7777777777778512E-3"/>
                  <c:y val="1.3888888888888959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Sheet1!$N$21:$N$28</c:f>
              <c:numCache>
                <c:formatCode>General</c:formatCode>
                <c:ptCount val="8"/>
              </c:numCache>
            </c:numRef>
          </c:cat>
          <c:val>
            <c:numRef>
              <c:f>Sheet1!$O$21:$O$28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6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Sheet1!$P$20</c:f>
              <c:strCache>
                <c:ptCount val="1"/>
                <c:pt idx="0">
                  <c:v>مخالفم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Sheet1!$N$21:$N$28</c:f>
              <c:numCache>
                <c:formatCode>General</c:formatCode>
                <c:ptCount val="8"/>
              </c:numCache>
            </c:numRef>
          </c:cat>
          <c:val>
            <c:numRef>
              <c:f>Sheet1!$P$21:$P$28</c:f>
              <c:numCache>
                <c:formatCode>General</c:formatCode>
                <c:ptCount val="8"/>
                <c:pt idx="0">
                  <c:v>4</c:v>
                </c:pt>
                <c:pt idx="1">
                  <c:v>9</c:v>
                </c:pt>
                <c:pt idx="2">
                  <c:v>4</c:v>
                </c:pt>
                <c:pt idx="3">
                  <c:v>5</c:v>
                </c:pt>
                <c:pt idx="4">
                  <c:v>2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Sheet1!$Q$20</c:f>
              <c:strCache>
                <c:ptCount val="1"/>
                <c:pt idx="0">
                  <c:v>تاحدودی موافقم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2.7777777777778017E-3"/>
                  <c:y val="1.851851851851859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2.7777777777778017E-3"/>
                  <c:y val="1.851851851851859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0"/>
                  <c:y val="2.7777777777777995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0"/>
                  <c:y val="1.3888888888888959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Sheet1!$N$21:$N$28</c:f>
              <c:numCache>
                <c:formatCode>General</c:formatCode>
                <c:ptCount val="8"/>
              </c:numCache>
            </c:numRef>
          </c:cat>
          <c:val>
            <c:numRef>
              <c:f>Sheet1!$Q$21:$Q$28</c:f>
              <c:numCache>
                <c:formatCode>General</c:formatCode>
                <c:ptCount val="8"/>
                <c:pt idx="0">
                  <c:v>12</c:v>
                </c:pt>
                <c:pt idx="1">
                  <c:v>20</c:v>
                </c:pt>
                <c:pt idx="2">
                  <c:v>13</c:v>
                </c:pt>
                <c:pt idx="3">
                  <c:v>9</c:v>
                </c:pt>
                <c:pt idx="4">
                  <c:v>14</c:v>
                </c:pt>
                <c:pt idx="5">
                  <c:v>16</c:v>
                </c:pt>
                <c:pt idx="6">
                  <c:v>12</c:v>
                </c:pt>
              </c:numCache>
            </c:numRef>
          </c:val>
        </c:ser>
        <c:ser>
          <c:idx val="3"/>
          <c:order val="3"/>
          <c:tx>
            <c:strRef>
              <c:f>Sheet1!$R$20</c:f>
              <c:strCache>
                <c:ptCount val="1"/>
                <c:pt idx="0">
                  <c:v>موافقم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0"/>
                  <c:y val="1.3888888888888959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Sheet1!$N$21:$N$28</c:f>
              <c:numCache>
                <c:formatCode>General</c:formatCode>
                <c:ptCount val="8"/>
              </c:numCache>
            </c:numRef>
          </c:cat>
          <c:val>
            <c:numRef>
              <c:f>Sheet1!$R$21:$R$28</c:f>
              <c:numCache>
                <c:formatCode>General</c:formatCode>
                <c:ptCount val="8"/>
                <c:pt idx="0">
                  <c:v>21</c:v>
                </c:pt>
                <c:pt idx="1">
                  <c:v>7</c:v>
                </c:pt>
                <c:pt idx="2">
                  <c:v>14</c:v>
                </c:pt>
                <c:pt idx="3">
                  <c:v>19</c:v>
                </c:pt>
                <c:pt idx="4">
                  <c:v>15</c:v>
                </c:pt>
                <c:pt idx="5">
                  <c:v>12</c:v>
                </c:pt>
                <c:pt idx="6">
                  <c:v>15</c:v>
                </c:pt>
              </c:numCache>
            </c:numRef>
          </c:val>
        </c:ser>
        <c:ser>
          <c:idx val="4"/>
          <c:order val="4"/>
          <c:tx>
            <c:strRef>
              <c:f>Sheet1!$S$20</c:f>
              <c:strCache>
                <c:ptCount val="1"/>
                <c:pt idx="0">
                  <c:v>کاملا موافقم</c:v>
                </c:pt>
              </c:strCache>
            </c:strRef>
          </c:tx>
          <c:dLbls>
            <c:dLbl>
              <c:idx val="0"/>
              <c:layout>
                <c:manualLayout>
                  <c:x val="8.3333333333333662E-3"/>
                  <c:y val="1.851851851851859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8.3333333333332708E-3"/>
                  <c:y val="1.851851851851859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5.5555555555555558E-3"/>
                  <c:y val="2.7777777777777995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5.5555555555555558E-3"/>
                  <c:y val="2.3148148148148077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8.3333333333333662E-3"/>
                  <c:y val="9.2592592592593229E-3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1.1111111111111098E-2"/>
                  <c:y val="9.2592592592593229E-3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1.111111111111115E-2"/>
                  <c:y val="1.3888888888888959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Sheet1!$N$21:$N$28</c:f>
              <c:numCache>
                <c:formatCode>General</c:formatCode>
                <c:ptCount val="8"/>
              </c:numCache>
            </c:numRef>
          </c:cat>
          <c:val>
            <c:numRef>
              <c:f>Sheet1!$S$21:$S$28</c:f>
              <c:numCache>
                <c:formatCode>General</c:formatCode>
                <c:ptCount val="8"/>
                <c:pt idx="0">
                  <c:v>36</c:v>
                </c:pt>
                <c:pt idx="1">
                  <c:v>16</c:v>
                </c:pt>
                <c:pt idx="2">
                  <c:v>18</c:v>
                </c:pt>
                <c:pt idx="3">
                  <c:v>25</c:v>
                </c:pt>
                <c:pt idx="4">
                  <c:v>15</c:v>
                </c:pt>
                <c:pt idx="5">
                  <c:v>11</c:v>
                </c:pt>
                <c:pt idx="6">
                  <c:v>13</c:v>
                </c:pt>
              </c:numCache>
            </c:numRef>
          </c:val>
        </c:ser>
        <c:ser>
          <c:idx val="5"/>
          <c:order val="5"/>
          <c:tx>
            <c:strRef>
              <c:f>Sheet1!$T$20</c:f>
              <c:strCache>
                <c:ptCount val="1"/>
              </c:strCache>
            </c:strRef>
          </c:tx>
          <c:cat>
            <c:numRef>
              <c:f>Sheet1!$N$21:$N$28</c:f>
              <c:numCache>
                <c:formatCode>General</c:formatCode>
                <c:ptCount val="8"/>
              </c:numCache>
            </c:numRef>
          </c:cat>
          <c:val>
            <c:numRef>
              <c:f>Sheet1!$T$21:$T$28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hape val="cylinder"/>
        <c:axId val="45273088"/>
        <c:axId val="45274624"/>
        <c:axId val="0"/>
      </c:bar3DChart>
      <c:catAx>
        <c:axId val="45273088"/>
        <c:scaling>
          <c:orientation val="maxMin"/>
        </c:scaling>
        <c:axPos val="b"/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fa-IR"/>
          </a:p>
        </c:txPr>
        <c:crossAx val="45274624"/>
        <c:crosses val="autoZero"/>
        <c:auto val="1"/>
        <c:lblAlgn val="ctr"/>
        <c:lblOffset val="100"/>
      </c:catAx>
      <c:valAx>
        <c:axId val="45274624"/>
        <c:scaling>
          <c:orientation val="minMax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fa-IR"/>
          </a:p>
        </c:txPr>
        <c:crossAx val="45273088"/>
        <c:crosses val="autoZero"/>
        <c:crossBetween val="between"/>
      </c:valAx>
    </c:plotArea>
    <c:legend>
      <c:legendPos val="l"/>
      <c:txPr>
        <a:bodyPr/>
        <a:lstStyle/>
        <a:p>
          <a:pPr>
            <a:defRPr lang="fa-IR"/>
          </a:pPr>
          <a:endParaRPr lang="fa-IR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view3D>
      <c:rAngAx val="1"/>
    </c:view3D>
    <c:plotArea>
      <c:layout>
        <c:manualLayout>
          <c:layoutTarget val="inner"/>
          <c:xMode val="edge"/>
          <c:yMode val="edge"/>
          <c:x val="0.15070688429571316"/>
          <c:y val="1.6430107526881722E-2"/>
          <c:w val="0.79318378171478499"/>
          <c:h val="0.58252137837609008"/>
        </c:manualLayout>
      </c:layout>
      <c:bar3DChart>
        <c:barDir val="col"/>
        <c:grouping val="clustered"/>
        <c:ser>
          <c:idx val="0"/>
          <c:order val="0"/>
          <c:tx>
            <c:strRef>
              <c:f>Sheet1!$G$3</c:f>
              <c:strCache>
                <c:ptCount val="1"/>
              </c:strCache>
            </c:strRef>
          </c:tx>
          <c:cat>
            <c:strRef>
              <c:f>Sheet1!$H$2:$S$2</c:f>
              <c:strCache>
                <c:ptCount val="12"/>
                <c:pt idx="0">
                  <c:v>جابجایی اوراق یک پرونده در پرونده دیگر</c:v>
                </c:pt>
                <c:pt idx="1">
                  <c:v>فراموشی در انجام پروسیجر</c:v>
                </c:pt>
                <c:pt idx="2">
                  <c:v>خطا در سیستم HIS</c:v>
                </c:pt>
                <c:pt idx="3">
                  <c:v>خطای آزمایشگاهی</c:v>
                </c:pt>
                <c:pt idx="4">
                  <c:v>تحویل اشتباهی نوزاد</c:v>
                </c:pt>
                <c:pt idx="5">
                  <c:v>دادن اشتباه دارو</c:v>
                </c:pt>
                <c:pt idx="6">
                  <c:v>اجرای نادرست دستورات پزشک توسط پرستار</c:v>
                </c:pt>
                <c:pt idx="7">
                  <c:v>حطا در دستورات پزشک</c:v>
                </c:pt>
                <c:pt idx="8">
                  <c:v>فراموشی در ارسال نمونه آزمایش</c:v>
                </c:pt>
                <c:pt idx="9">
                  <c:v>حطای کاردکس</c:v>
                </c:pt>
                <c:pt idx="10">
                  <c:v>خطا در انجام پروسیجر درمانی</c:v>
                </c:pt>
                <c:pt idx="11">
                  <c:v>اشتباه در ارسال آزمایش</c:v>
                </c:pt>
              </c:strCache>
            </c:strRef>
          </c:cat>
          <c:val>
            <c:numRef>
              <c:f>Sheet1!$H$3:$S$3</c:f>
              <c:numCache>
                <c:formatCode>General</c:formatCode>
                <c:ptCount val="12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5</c:v>
                </c:pt>
                <c:pt idx="4">
                  <c:v>1</c:v>
                </c:pt>
                <c:pt idx="5">
                  <c:v>8</c:v>
                </c:pt>
                <c:pt idx="6">
                  <c:v>6</c:v>
                </c:pt>
                <c:pt idx="7">
                  <c:v>2</c:v>
                </c:pt>
                <c:pt idx="8">
                  <c:v>3</c:v>
                </c:pt>
                <c:pt idx="9">
                  <c:v>12</c:v>
                </c:pt>
                <c:pt idx="10">
                  <c:v>14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Sheet1!$G$4</c:f>
              <c:strCache>
                <c:ptCount val="1"/>
              </c:strCache>
            </c:strRef>
          </c:tx>
          <c:cat>
            <c:strRef>
              <c:f>Sheet1!$H$2:$S$2</c:f>
              <c:strCache>
                <c:ptCount val="12"/>
                <c:pt idx="0">
                  <c:v>جابجایی اوراق یک پرونده در پرونده دیگر</c:v>
                </c:pt>
                <c:pt idx="1">
                  <c:v>فراموشی در انجام پروسیجر</c:v>
                </c:pt>
                <c:pt idx="2">
                  <c:v>خطا در سیستم HIS</c:v>
                </c:pt>
                <c:pt idx="3">
                  <c:v>خطای آزمایشگاهی</c:v>
                </c:pt>
                <c:pt idx="4">
                  <c:v>تحویل اشتباهی نوزاد</c:v>
                </c:pt>
                <c:pt idx="5">
                  <c:v>دادن اشتباه دارو</c:v>
                </c:pt>
                <c:pt idx="6">
                  <c:v>اجرای نادرست دستورات پزشک توسط پرستار</c:v>
                </c:pt>
                <c:pt idx="7">
                  <c:v>حطا در دستورات پزشک</c:v>
                </c:pt>
                <c:pt idx="8">
                  <c:v>فراموشی در ارسال نمونه آزمایش</c:v>
                </c:pt>
                <c:pt idx="9">
                  <c:v>حطای کاردکس</c:v>
                </c:pt>
                <c:pt idx="10">
                  <c:v>خطا در انجام پروسیجر درمانی</c:v>
                </c:pt>
                <c:pt idx="11">
                  <c:v>اشتباه در ارسال آزمایش</c:v>
                </c:pt>
              </c:strCache>
            </c:strRef>
          </c:cat>
          <c:val>
            <c:numRef>
              <c:f>Sheet1!$H$4:$S$4</c:f>
              <c:numCache>
                <c:formatCode>General</c:formatCode>
                <c:ptCount val="12"/>
              </c:numCache>
            </c:numRef>
          </c:val>
        </c:ser>
        <c:shape val="cylinder"/>
        <c:axId val="59875712"/>
        <c:axId val="59877248"/>
        <c:axId val="0"/>
      </c:bar3DChart>
      <c:catAx>
        <c:axId val="5987571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b="1">
                <a:solidFill>
                  <a:schemeClr val="accent1">
                    <a:lumMod val="75000"/>
                  </a:schemeClr>
                </a:solidFill>
              </a:defRPr>
            </a:pPr>
            <a:endParaRPr lang="fa-IR"/>
          </a:p>
        </c:txPr>
        <c:crossAx val="59877248"/>
        <c:crosses val="autoZero"/>
        <c:auto val="1"/>
        <c:lblAlgn val="ctr"/>
        <c:lblOffset val="100"/>
      </c:catAx>
      <c:valAx>
        <c:axId val="598772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>
                <a:solidFill>
                  <a:schemeClr val="accent1">
                    <a:lumMod val="75000"/>
                  </a:schemeClr>
                </a:solidFill>
              </a:defRPr>
            </a:pPr>
            <a:endParaRPr lang="fa-IR"/>
          </a:p>
        </c:txPr>
        <c:crossAx val="59875712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/>
          </a:pPr>
          <a:endParaRPr lang="fa-I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view3D>
      <c:rotY val="34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Sheet1!$O$6</c:f>
              <c:strCache>
                <c:ptCount val="1"/>
                <c:pt idx="0">
                  <c:v>کاملا مخالفم</c:v>
                </c:pt>
              </c:strCache>
            </c:strRef>
          </c:tx>
          <c:dLbls>
            <c:dLbl>
              <c:idx val="0"/>
              <c:layout>
                <c:manualLayout>
                  <c:x val="-5.5555555555555558E-3"/>
                  <c:y val="8.4875562720134873E-17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1.1110892388451445E-2"/>
                  <c:y val="1.388888888888903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8.3333333333334546E-3"/>
                  <c:y val="1.851851851851866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-2.7777777777778004E-3"/>
                  <c:y val="9.2592592592594045E-3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5.5555555555555558E-3"/>
                  <c:y val="1.388888888888903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>
                <c:manualLayout>
                  <c:x val="-8.3333333333333367E-3"/>
                  <c:y val="1.3888888888888951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Sheet1!$N$7:$N$17</c:f>
              <c:numCache>
                <c:formatCode>General</c:formatCode>
                <c:ptCount val="11"/>
              </c:numCache>
            </c:numRef>
          </c:cat>
          <c:val>
            <c:numRef>
              <c:f>Sheet1!$O$7:$O$17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7">
                  <c:v>2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Sheet1!$P$6</c:f>
              <c:strCache>
                <c:ptCount val="1"/>
                <c:pt idx="0">
                  <c:v>مخالفم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-5.5555555555555558E-3"/>
                  <c:y val="8.4875562720134873E-17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>
                <c:manualLayout>
                  <c:x val="-2.7777777777777497E-3"/>
                  <c:y val="4.62962962962973E-3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Sheet1!$N$7:$N$17</c:f>
              <c:numCache>
                <c:formatCode>General</c:formatCode>
                <c:ptCount val="11"/>
              </c:numCache>
            </c:numRef>
          </c:cat>
          <c:val>
            <c:numRef>
              <c:f>Sheet1!$P$7:$P$17</c:f>
              <c:numCache>
                <c:formatCode>General</c:formatCode>
                <c:ptCount val="11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9</c:v>
                </c:pt>
                <c:pt idx="4">
                  <c:v>15</c:v>
                </c:pt>
                <c:pt idx="5">
                  <c:v>7</c:v>
                </c:pt>
                <c:pt idx="6">
                  <c:v>7</c:v>
                </c:pt>
                <c:pt idx="7">
                  <c:v>5</c:v>
                </c:pt>
                <c:pt idx="8">
                  <c:v>1</c:v>
                </c:pt>
                <c:pt idx="9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Sheet1!$Q$6</c:f>
              <c:strCache>
                <c:ptCount val="1"/>
                <c:pt idx="0">
                  <c:v>تاحدودی موافقم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5.555555555555555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0"/>
                  <c:y val="1.3888888888888951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0"/>
                  <c:y val="2.7777777777777964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>
                <c:manualLayout>
                  <c:x val="-2.7773403324584021E-3"/>
                  <c:y val="2.7777777777777964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Sheet1!$N$7:$N$17</c:f>
              <c:numCache>
                <c:formatCode>General</c:formatCode>
                <c:ptCount val="11"/>
              </c:numCache>
            </c:numRef>
          </c:cat>
          <c:val>
            <c:numRef>
              <c:f>Sheet1!$Q$7:$Q$17</c:f>
              <c:numCache>
                <c:formatCode>General</c:formatCode>
                <c:ptCount val="11"/>
                <c:pt idx="0">
                  <c:v>6</c:v>
                </c:pt>
                <c:pt idx="1">
                  <c:v>13</c:v>
                </c:pt>
                <c:pt idx="2">
                  <c:v>11</c:v>
                </c:pt>
                <c:pt idx="3">
                  <c:v>15</c:v>
                </c:pt>
                <c:pt idx="4">
                  <c:v>8</c:v>
                </c:pt>
                <c:pt idx="5">
                  <c:v>12</c:v>
                </c:pt>
                <c:pt idx="6">
                  <c:v>12</c:v>
                </c:pt>
                <c:pt idx="7">
                  <c:v>15</c:v>
                </c:pt>
                <c:pt idx="8">
                  <c:v>9</c:v>
                </c:pt>
                <c:pt idx="9">
                  <c:v>19</c:v>
                </c:pt>
              </c:numCache>
            </c:numRef>
          </c:val>
        </c:ser>
        <c:ser>
          <c:idx val="3"/>
          <c:order val="3"/>
          <c:tx>
            <c:strRef>
              <c:f>Sheet1!$R$6</c:f>
              <c:strCache>
                <c:ptCount val="1"/>
                <c:pt idx="0">
                  <c:v>موافقم</c:v>
                </c:pt>
              </c:strCache>
            </c:strRef>
          </c:tx>
          <c:dLbls>
            <c:dLbl>
              <c:idx val="0"/>
              <c:layout>
                <c:manualLayout>
                  <c:x val="-5.5553368328958878E-3"/>
                  <c:y val="4.6296296296296502E-3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8.333114610673701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-8.3333333333333367E-3"/>
                  <c:y val="2.3148148148148147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>
                <c:manualLayout>
                  <c:x val="0"/>
                  <c:y val="2.3148148148148147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Sheet1!$N$7:$N$17</c:f>
              <c:numCache>
                <c:formatCode>General</c:formatCode>
                <c:ptCount val="11"/>
              </c:numCache>
            </c:numRef>
          </c:cat>
          <c:val>
            <c:numRef>
              <c:f>Sheet1!$R$7:$R$17</c:f>
              <c:numCache>
                <c:formatCode>General</c:formatCode>
                <c:ptCount val="11"/>
                <c:pt idx="0">
                  <c:v>24</c:v>
                </c:pt>
                <c:pt idx="1">
                  <c:v>23</c:v>
                </c:pt>
                <c:pt idx="2">
                  <c:v>22</c:v>
                </c:pt>
                <c:pt idx="3">
                  <c:v>10</c:v>
                </c:pt>
                <c:pt idx="4">
                  <c:v>9</c:v>
                </c:pt>
                <c:pt idx="5">
                  <c:v>15</c:v>
                </c:pt>
                <c:pt idx="6">
                  <c:v>14</c:v>
                </c:pt>
                <c:pt idx="7">
                  <c:v>16</c:v>
                </c:pt>
                <c:pt idx="8">
                  <c:v>23</c:v>
                </c:pt>
                <c:pt idx="9">
                  <c:v>14</c:v>
                </c:pt>
              </c:numCache>
            </c:numRef>
          </c:val>
        </c:ser>
        <c:ser>
          <c:idx val="4"/>
          <c:order val="4"/>
          <c:tx>
            <c:strRef>
              <c:f>Sheet1!$S$6</c:f>
              <c:strCache>
                <c:ptCount val="1"/>
                <c:pt idx="0">
                  <c:v>کاملا موافقم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>
                <c:manualLayout>
                  <c:x val="8.333333333333336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Sheet1!$N$7:$N$17</c:f>
              <c:numCache>
                <c:formatCode>General</c:formatCode>
                <c:ptCount val="11"/>
              </c:numCache>
            </c:numRef>
          </c:cat>
          <c:val>
            <c:numRef>
              <c:f>Sheet1!$S$7:$S$17</c:f>
              <c:numCache>
                <c:formatCode>General</c:formatCode>
                <c:ptCount val="11"/>
                <c:pt idx="0">
                  <c:v>29</c:v>
                </c:pt>
                <c:pt idx="1">
                  <c:v>23</c:v>
                </c:pt>
                <c:pt idx="2">
                  <c:v>27</c:v>
                </c:pt>
                <c:pt idx="3">
                  <c:v>26</c:v>
                </c:pt>
                <c:pt idx="4">
                  <c:v>28</c:v>
                </c:pt>
                <c:pt idx="5">
                  <c:v>18</c:v>
                </c:pt>
                <c:pt idx="6">
                  <c:v>31</c:v>
                </c:pt>
                <c:pt idx="7">
                  <c:v>22</c:v>
                </c:pt>
                <c:pt idx="8">
                  <c:v>22</c:v>
                </c:pt>
                <c:pt idx="9">
                  <c:v>14</c:v>
                </c:pt>
              </c:numCache>
            </c:numRef>
          </c:val>
        </c:ser>
        <c:ser>
          <c:idx val="5"/>
          <c:order val="5"/>
          <c:tx>
            <c:strRef>
              <c:f>Sheet1!$T$6</c:f>
              <c:strCache>
                <c:ptCount val="1"/>
              </c:strCache>
            </c:strRef>
          </c:tx>
          <c:cat>
            <c:numRef>
              <c:f>Sheet1!$N$7:$N$17</c:f>
              <c:numCache>
                <c:formatCode>General</c:formatCode>
                <c:ptCount val="11"/>
              </c:numCache>
            </c:numRef>
          </c:cat>
          <c:val>
            <c:numRef>
              <c:f>Sheet1!$T$7:$T$17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hape val="cylinder"/>
        <c:axId val="45997056"/>
        <c:axId val="46027520"/>
        <c:axId val="0"/>
      </c:bar3DChart>
      <c:catAx>
        <c:axId val="45997056"/>
        <c:scaling>
          <c:orientation val="maxMin"/>
        </c:scaling>
        <c:axPos val="b"/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fa-IR"/>
          </a:p>
        </c:txPr>
        <c:crossAx val="46027520"/>
        <c:crosses val="autoZero"/>
        <c:auto val="1"/>
        <c:lblAlgn val="ctr"/>
        <c:lblOffset val="100"/>
      </c:catAx>
      <c:valAx>
        <c:axId val="46027520"/>
        <c:scaling>
          <c:orientation val="minMax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fa-IR"/>
          </a:p>
        </c:txPr>
        <c:crossAx val="45997056"/>
        <c:crosses val="autoZero"/>
        <c:crossBetween val="between"/>
      </c:valAx>
    </c:plotArea>
    <c:legend>
      <c:legendPos val="l"/>
      <c:txPr>
        <a:bodyPr/>
        <a:lstStyle/>
        <a:p>
          <a:pPr>
            <a:defRPr lang="fa-IR"/>
          </a:pPr>
          <a:endParaRPr lang="fa-I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view3D>
      <c:rotY val="34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Sheet1!$O$30</c:f>
              <c:strCache>
                <c:ptCount val="1"/>
                <c:pt idx="0">
                  <c:v>کاملا مخالفم</c:v>
                </c:pt>
              </c:strCache>
            </c:strRef>
          </c:tx>
          <c:dLbls>
            <c:dLbl>
              <c:idx val="0"/>
              <c:layout>
                <c:manualLayout>
                  <c:x val="-2.7777777777778004E-3"/>
                  <c:y val="2.3148148148148064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1.8518518518518573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2.7777777777778004E-3"/>
                  <c:y val="2.7777777777778054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5.5555555555555558E-3"/>
                  <c:y val="1.8518518518518493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-2.7777777777778004E-3"/>
                  <c:y val="2.7777777777777891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Sheet1!$N$31:$N$39</c:f>
              <c:numCache>
                <c:formatCode>General</c:formatCode>
                <c:ptCount val="9"/>
              </c:numCache>
            </c:numRef>
          </c:cat>
          <c:val>
            <c:numRef>
              <c:f>Sheet1!$O$31:$O$39</c:f>
              <c:numCache>
                <c:formatCode>General</c:formatCode>
                <c:ptCount val="9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Sheet1!$P$30</c:f>
              <c:strCache>
                <c:ptCount val="1"/>
                <c:pt idx="0">
                  <c:v>مخالفم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2.1872265966754391E-7"/>
                  <c:y val="2.3148148148148147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Sheet1!$N$31:$N$39</c:f>
              <c:numCache>
                <c:formatCode>General</c:formatCode>
                <c:ptCount val="9"/>
              </c:numCache>
            </c:numRef>
          </c:cat>
          <c:val>
            <c:numRef>
              <c:f>Sheet1!$P$31:$P$39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Sheet1!$Q$30</c:f>
              <c:strCache>
                <c:ptCount val="1"/>
                <c:pt idx="0">
                  <c:v>تاحدودی موافقم</c:v>
                </c:pt>
              </c:strCache>
            </c:strRef>
          </c:tx>
          <c:dLbls>
            <c:dLbl>
              <c:idx val="0"/>
              <c:layout>
                <c:manualLayout>
                  <c:x val="-5.5555555555555558E-3"/>
                  <c:y val="1.8518518518518573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2.7777777777776998E-3"/>
                  <c:y val="2.7777777777777964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1.0185067526416119E-16"/>
                  <c:y val="2.7777777777777964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0"/>
                  <c:y val="1.388888888888886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0"/>
                  <c:y val="2.3148148148148147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0"/>
                  <c:y val="1.8518518518518573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>
                <c:manualLayout>
                  <c:x val="-2.7777777777778004E-3"/>
                  <c:y val="2.7777777777777964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Sheet1!$N$31:$N$39</c:f>
              <c:numCache>
                <c:formatCode>General</c:formatCode>
                <c:ptCount val="9"/>
              </c:numCache>
            </c:numRef>
          </c:cat>
          <c:val>
            <c:numRef>
              <c:f>Sheet1!$Q$31:$Q$39</c:f>
              <c:numCache>
                <c:formatCode>General</c:formatCode>
                <c:ptCount val="9"/>
                <c:pt idx="0">
                  <c:v>7</c:v>
                </c:pt>
                <c:pt idx="1">
                  <c:v>9</c:v>
                </c:pt>
                <c:pt idx="2">
                  <c:v>6</c:v>
                </c:pt>
                <c:pt idx="3">
                  <c:v>10</c:v>
                </c:pt>
                <c:pt idx="4">
                  <c:v>18</c:v>
                </c:pt>
                <c:pt idx="5">
                  <c:v>14</c:v>
                </c:pt>
                <c:pt idx="6">
                  <c:v>7</c:v>
                </c:pt>
                <c:pt idx="7">
                  <c:v>13</c:v>
                </c:pt>
              </c:numCache>
            </c:numRef>
          </c:val>
        </c:ser>
        <c:ser>
          <c:idx val="3"/>
          <c:order val="3"/>
          <c:tx>
            <c:strRef>
              <c:f>Sheet1!$R$30</c:f>
              <c:strCache>
                <c:ptCount val="1"/>
                <c:pt idx="0">
                  <c:v>موافقم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Sheet1!$N$31:$N$39</c:f>
              <c:numCache>
                <c:formatCode>General</c:formatCode>
                <c:ptCount val="9"/>
              </c:numCache>
            </c:numRef>
          </c:cat>
          <c:val>
            <c:numRef>
              <c:f>Sheet1!$R$31:$R$39</c:f>
              <c:numCache>
                <c:formatCode>General</c:formatCode>
                <c:ptCount val="9"/>
                <c:pt idx="0">
                  <c:v>15</c:v>
                </c:pt>
                <c:pt idx="1">
                  <c:v>24</c:v>
                </c:pt>
                <c:pt idx="2">
                  <c:v>23</c:v>
                </c:pt>
                <c:pt idx="3">
                  <c:v>18</c:v>
                </c:pt>
                <c:pt idx="4">
                  <c:v>15</c:v>
                </c:pt>
                <c:pt idx="5">
                  <c:v>17</c:v>
                </c:pt>
                <c:pt idx="6">
                  <c:v>15</c:v>
                </c:pt>
                <c:pt idx="7">
                  <c:v>15</c:v>
                </c:pt>
              </c:numCache>
            </c:numRef>
          </c:val>
        </c:ser>
        <c:ser>
          <c:idx val="4"/>
          <c:order val="4"/>
          <c:tx>
            <c:strRef>
              <c:f>Sheet1!$S$30</c:f>
              <c:strCache>
                <c:ptCount val="1"/>
                <c:pt idx="0">
                  <c:v>کاملا موافقم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Sheet1!$N$31:$N$39</c:f>
              <c:numCache>
                <c:formatCode>General</c:formatCode>
                <c:ptCount val="9"/>
              </c:numCache>
            </c:numRef>
          </c:cat>
          <c:val>
            <c:numRef>
              <c:f>Sheet1!$S$31:$S$39</c:f>
              <c:numCache>
                <c:formatCode>General</c:formatCode>
                <c:ptCount val="9"/>
                <c:pt idx="0">
                  <c:v>34</c:v>
                </c:pt>
                <c:pt idx="1">
                  <c:v>41</c:v>
                </c:pt>
                <c:pt idx="2">
                  <c:v>35</c:v>
                </c:pt>
                <c:pt idx="3">
                  <c:v>29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28</c:v>
                </c:pt>
              </c:numCache>
            </c:numRef>
          </c:val>
        </c:ser>
        <c:ser>
          <c:idx val="5"/>
          <c:order val="5"/>
          <c:tx>
            <c:strRef>
              <c:f>Sheet1!$T$30</c:f>
              <c:strCache>
                <c:ptCount val="1"/>
              </c:strCache>
            </c:strRef>
          </c:tx>
          <c:cat>
            <c:numRef>
              <c:f>Sheet1!$N$31:$N$39</c:f>
              <c:numCache>
                <c:formatCode>General</c:formatCode>
                <c:ptCount val="9"/>
              </c:numCache>
            </c:numRef>
          </c:cat>
          <c:val>
            <c:numRef>
              <c:f>Sheet1!$T$31:$T$39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hape val="cylinder"/>
        <c:axId val="46417024"/>
        <c:axId val="46418560"/>
        <c:axId val="0"/>
      </c:bar3DChart>
      <c:catAx>
        <c:axId val="46417024"/>
        <c:scaling>
          <c:orientation val="maxMin"/>
        </c:scaling>
        <c:axPos val="b"/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fa-IR"/>
          </a:p>
        </c:txPr>
        <c:crossAx val="46418560"/>
        <c:crosses val="autoZero"/>
        <c:auto val="1"/>
        <c:lblAlgn val="ctr"/>
        <c:lblOffset val="100"/>
      </c:catAx>
      <c:valAx>
        <c:axId val="46418560"/>
        <c:scaling>
          <c:orientation val="minMax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fa-IR"/>
          </a:p>
        </c:txPr>
        <c:crossAx val="46417024"/>
        <c:crosses val="autoZero"/>
        <c:crossBetween val="between"/>
      </c:valAx>
    </c:plotArea>
    <c:legend>
      <c:legendPos val="l"/>
      <c:txPr>
        <a:bodyPr/>
        <a:lstStyle/>
        <a:p>
          <a:pPr>
            <a:defRPr lang="fa-IR"/>
          </a:pPr>
          <a:endParaRPr lang="fa-IR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view3D>
      <c:rotY val="34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Sheet1!$O$42</c:f>
              <c:strCache>
                <c:ptCount val="1"/>
                <c:pt idx="0">
                  <c:v>کاملا مخالفم</c:v>
                </c:pt>
              </c:strCache>
            </c:strRef>
          </c:tx>
          <c:dLbls>
            <c:dLbl>
              <c:idx val="2"/>
              <c:layout>
                <c:manualLayout>
                  <c:x val="-8.1298679128523569E-3"/>
                  <c:y val="2.7613412228796957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8.1298679128523569E-3"/>
                  <c:y val="1.5779092702169626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-8.1294411369310544E-3"/>
                  <c:y val="2.3668639053254437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>
                <c:manualLayout>
                  <c:x val="-8.130081300812958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>
                <c:manualLayout>
                  <c:x val="-2.7100271002710118E-3"/>
                  <c:y val="1.183431952662722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5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Sheet1!$N$43:$N$53</c:f>
              <c:numCache>
                <c:formatCode>General</c:formatCode>
                <c:ptCount val="11"/>
              </c:numCache>
            </c:numRef>
          </c:cat>
          <c:val>
            <c:numRef>
              <c:f>Sheet1!$O$43:$O$53</c:f>
              <c:numCache>
                <c:formatCode>General</c:formatCode>
                <c:ptCount val="11"/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6">
                  <c:v>1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Sheet1!$P$42</c:f>
              <c:strCache>
                <c:ptCount val="1"/>
                <c:pt idx="0">
                  <c:v>مخالفم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0"/>
                  <c:y val="1.9723865877712136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0"/>
                  <c:y val="2.3668639053254437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fa-IR"/>
                      <a:t>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Sheet1!$N$43:$N$53</c:f>
              <c:numCache>
                <c:formatCode>General</c:formatCode>
                <c:ptCount val="11"/>
              </c:numCache>
            </c:numRef>
          </c:cat>
          <c:val>
            <c:numRef>
              <c:f>Sheet1!$P$43:$P$53</c:f>
              <c:numCache>
                <c:formatCode>General</c:formatCode>
                <c:ptCount val="11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  <c:pt idx="6">
                  <c:v>1</c:v>
                </c:pt>
                <c:pt idx="7">
                  <c:v>2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Sheet1!$Q$42</c:f>
              <c:strCache>
                <c:ptCount val="1"/>
                <c:pt idx="0">
                  <c:v>تاحدودی موافقم</c:v>
                </c:pt>
              </c:strCache>
            </c:strRef>
          </c:tx>
          <c:dLbls>
            <c:dLbl>
              <c:idx val="0"/>
              <c:layout>
                <c:manualLayout>
                  <c:x val="-5.4200542005421104E-3"/>
                  <c:y val="1.5779092702169626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8.1300813008129084E-3"/>
                  <c:y val="7.8895463510847523E-3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1.084010840108405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-8.130081300813009E-3"/>
                  <c:y val="7.8895463510847523E-3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5.420054200542005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-8.130081300813009E-3"/>
                  <c:y val="1.183431952662722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fa-IR"/>
                      <a:t>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Sheet1!$N$43:$N$53</c:f>
              <c:numCache>
                <c:formatCode>General</c:formatCode>
                <c:ptCount val="11"/>
              </c:numCache>
            </c:numRef>
          </c:cat>
          <c:val>
            <c:numRef>
              <c:f>Sheet1!$Q$43:$Q$53</c:f>
              <c:numCache>
                <c:formatCode>General</c:formatCode>
                <c:ptCount val="11"/>
                <c:pt idx="0">
                  <c:v>16</c:v>
                </c:pt>
                <c:pt idx="1">
                  <c:v>12</c:v>
                </c:pt>
                <c:pt idx="2">
                  <c:v>10</c:v>
                </c:pt>
                <c:pt idx="3">
                  <c:v>8</c:v>
                </c:pt>
                <c:pt idx="4">
                  <c:v>9</c:v>
                </c:pt>
                <c:pt idx="5">
                  <c:v>16</c:v>
                </c:pt>
                <c:pt idx="6">
                  <c:v>14</c:v>
                </c:pt>
                <c:pt idx="7">
                  <c:v>6</c:v>
                </c:pt>
                <c:pt idx="8">
                  <c:v>14</c:v>
                </c:pt>
                <c:pt idx="9">
                  <c:v>11</c:v>
                </c:pt>
              </c:numCache>
            </c:numRef>
          </c:val>
        </c:ser>
        <c:ser>
          <c:idx val="3"/>
          <c:order val="3"/>
          <c:tx>
            <c:strRef>
              <c:f>Sheet1!$R$42</c:f>
              <c:strCache>
                <c:ptCount val="1"/>
                <c:pt idx="0">
                  <c:v>موافقم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fa-IR"/>
                      <a:t>2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Sheet1!$N$43:$N$53</c:f>
              <c:numCache>
                <c:formatCode>General</c:formatCode>
                <c:ptCount val="11"/>
              </c:numCache>
            </c:numRef>
          </c:cat>
          <c:val>
            <c:numRef>
              <c:f>Sheet1!$R$43:$R$53</c:f>
              <c:numCache>
                <c:formatCode>General</c:formatCode>
                <c:ptCount val="11"/>
                <c:pt idx="0">
                  <c:v>15</c:v>
                </c:pt>
                <c:pt idx="1">
                  <c:v>19</c:v>
                </c:pt>
                <c:pt idx="2">
                  <c:v>17</c:v>
                </c:pt>
                <c:pt idx="3">
                  <c:v>18</c:v>
                </c:pt>
                <c:pt idx="4">
                  <c:v>18</c:v>
                </c:pt>
                <c:pt idx="5">
                  <c:v>16</c:v>
                </c:pt>
                <c:pt idx="6">
                  <c:v>23</c:v>
                </c:pt>
                <c:pt idx="7">
                  <c:v>28</c:v>
                </c:pt>
                <c:pt idx="8">
                  <c:v>18</c:v>
                </c:pt>
                <c:pt idx="9">
                  <c:v>20</c:v>
                </c:pt>
              </c:numCache>
            </c:numRef>
          </c:val>
        </c:ser>
        <c:ser>
          <c:idx val="4"/>
          <c:order val="4"/>
          <c:tx>
            <c:strRef>
              <c:f>Sheet1!$S$42</c:f>
              <c:strCache>
                <c:ptCount val="1"/>
                <c:pt idx="0">
                  <c:v>کاملا موافقم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>
                <c:manualLayout>
                  <c:x val="8.130294688773659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fa-IR"/>
                      <a:t>1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fa-IR"/>
                </a:pPr>
                <a:endParaRPr lang="fa-IR"/>
              </a:p>
            </c:txPr>
            <c:showVal val="1"/>
          </c:dLbls>
          <c:cat>
            <c:numRef>
              <c:f>Sheet1!$N$43:$N$53</c:f>
              <c:numCache>
                <c:formatCode>General</c:formatCode>
                <c:ptCount val="11"/>
              </c:numCache>
            </c:numRef>
          </c:cat>
          <c:val>
            <c:numRef>
              <c:f>Sheet1!$S$43:$S$53</c:f>
              <c:numCache>
                <c:formatCode>General</c:formatCode>
                <c:ptCount val="11"/>
                <c:pt idx="0">
                  <c:v>18</c:v>
                </c:pt>
                <c:pt idx="1">
                  <c:v>31</c:v>
                </c:pt>
                <c:pt idx="2">
                  <c:v>27</c:v>
                </c:pt>
                <c:pt idx="3">
                  <c:v>36</c:v>
                </c:pt>
                <c:pt idx="4">
                  <c:v>26</c:v>
                </c:pt>
                <c:pt idx="5">
                  <c:v>22</c:v>
                </c:pt>
                <c:pt idx="6">
                  <c:v>28</c:v>
                </c:pt>
                <c:pt idx="7">
                  <c:v>22</c:v>
                </c:pt>
                <c:pt idx="8">
                  <c:v>11</c:v>
                </c:pt>
                <c:pt idx="9">
                  <c:v>24</c:v>
                </c:pt>
              </c:numCache>
            </c:numRef>
          </c:val>
        </c:ser>
        <c:ser>
          <c:idx val="5"/>
          <c:order val="5"/>
          <c:tx>
            <c:strRef>
              <c:f>Sheet1!$T$42</c:f>
              <c:strCache>
                <c:ptCount val="1"/>
              </c:strCache>
            </c:strRef>
          </c:tx>
          <c:cat>
            <c:numRef>
              <c:f>Sheet1!$N$43:$N$53</c:f>
              <c:numCache>
                <c:formatCode>General</c:formatCode>
                <c:ptCount val="11"/>
              </c:numCache>
            </c:numRef>
          </c:cat>
          <c:val>
            <c:numRef>
              <c:f>Sheet1!$T$43:$T$53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hape val="cylinder"/>
        <c:axId val="59131776"/>
        <c:axId val="59133312"/>
        <c:axId val="0"/>
      </c:bar3DChart>
      <c:catAx>
        <c:axId val="59131776"/>
        <c:scaling>
          <c:orientation val="maxMin"/>
        </c:scaling>
        <c:axPos val="b"/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fa-IR"/>
          </a:p>
        </c:txPr>
        <c:crossAx val="59133312"/>
        <c:crosses val="autoZero"/>
        <c:auto val="1"/>
        <c:lblAlgn val="ctr"/>
        <c:lblOffset val="100"/>
      </c:catAx>
      <c:valAx>
        <c:axId val="59133312"/>
        <c:scaling>
          <c:orientation val="minMax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fa-IR"/>
          </a:p>
        </c:txPr>
        <c:crossAx val="59131776"/>
        <c:crosses val="autoZero"/>
        <c:crossBetween val="between"/>
      </c:valAx>
    </c:plotArea>
    <c:legend>
      <c:legendPos val="l"/>
      <c:txPr>
        <a:bodyPr/>
        <a:lstStyle/>
        <a:p>
          <a:pPr>
            <a:defRPr lang="fa-IR"/>
          </a:pPr>
          <a:endParaRPr lang="fa-IR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view3D>
      <c:rAngAx val="1"/>
    </c:view3D>
    <c:plotArea>
      <c:layout>
        <c:manualLayout>
          <c:layoutTarget val="inner"/>
          <c:xMode val="edge"/>
          <c:yMode val="edge"/>
          <c:x val="0.22568111105317135"/>
          <c:y val="2.4177215189873497E-2"/>
          <c:w val="0.62195129582312236"/>
          <c:h val="0.50819263098441814"/>
        </c:manualLayout>
      </c:layout>
      <c:bar3DChart>
        <c:barDir val="col"/>
        <c:grouping val="clustered"/>
        <c:ser>
          <c:idx val="0"/>
          <c:order val="0"/>
          <c:tx>
            <c:strRef>
              <c:f>Sheet1!$C$38</c:f>
              <c:strCache>
                <c:ptCount val="1"/>
              </c:strCache>
            </c:strRef>
          </c:tx>
          <c:cat>
            <c:strRef>
              <c:f>Sheet1!$D$37:$J$37</c:f>
              <c:strCache>
                <c:ptCount val="7"/>
                <c:pt idx="0">
                  <c:v>برخورد نامناسب پزشک</c:v>
                </c:pt>
                <c:pt idx="1">
                  <c:v>سایر موارد</c:v>
                </c:pt>
                <c:pt idx="2">
                  <c:v>نبود حسابداری در روزهای تعطیل</c:v>
                </c:pt>
                <c:pt idx="3">
                  <c:v>تاخیر درانجام اقدامات درمانی</c:v>
                </c:pt>
                <c:pt idx="4">
                  <c:v>نظافت وبهداشت</c:v>
                </c:pt>
                <c:pt idx="5">
                  <c:v>کیفیت ارائه خدمات</c:v>
                </c:pt>
                <c:pt idx="6">
                  <c:v>برخورد نامناسب کارکنان</c:v>
                </c:pt>
              </c:strCache>
            </c:strRef>
          </c:cat>
          <c:val>
            <c:numRef>
              <c:f>Sheet1!$D$38:$J$38</c:f>
              <c:numCache>
                <c:formatCode>General</c:formatCode>
                <c:ptCount val="7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Sheet1!$C$39</c:f>
              <c:strCache>
                <c:ptCount val="1"/>
              </c:strCache>
            </c:strRef>
          </c:tx>
          <c:cat>
            <c:strRef>
              <c:f>Sheet1!$D$37:$J$37</c:f>
              <c:strCache>
                <c:ptCount val="7"/>
                <c:pt idx="0">
                  <c:v>برخورد نامناسب پزشک</c:v>
                </c:pt>
                <c:pt idx="1">
                  <c:v>سایر موارد</c:v>
                </c:pt>
                <c:pt idx="2">
                  <c:v>نبود حسابداری در روزهای تعطیل</c:v>
                </c:pt>
                <c:pt idx="3">
                  <c:v>تاخیر درانجام اقدامات درمانی</c:v>
                </c:pt>
                <c:pt idx="4">
                  <c:v>نظافت وبهداشت</c:v>
                </c:pt>
                <c:pt idx="5">
                  <c:v>کیفیت ارائه خدمات</c:v>
                </c:pt>
                <c:pt idx="6">
                  <c:v>برخورد نامناسب کارکنان</c:v>
                </c:pt>
              </c:strCache>
            </c:strRef>
          </c:cat>
          <c:val>
            <c:numRef>
              <c:f>Sheet1!$D$39:$J$39</c:f>
              <c:numCache>
                <c:formatCode>General</c:formatCode>
                <c:ptCount val="7"/>
              </c:numCache>
            </c:numRef>
          </c:val>
        </c:ser>
        <c:shape val="cylinder"/>
        <c:axId val="59364096"/>
        <c:axId val="59365632"/>
        <c:axId val="0"/>
      </c:bar3DChart>
      <c:catAx>
        <c:axId val="5936409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fa-IR"/>
          </a:p>
        </c:txPr>
        <c:crossAx val="59365632"/>
        <c:crosses val="autoZero"/>
        <c:auto val="1"/>
        <c:lblAlgn val="ctr"/>
        <c:lblOffset val="100"/>
      </c:catAx>
      <c:valAx>
        <c:axId val="593656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fa-IR"/>
          </a:p>
        </c:txPr>
        <c:crossAx val="59364096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/>
          </a:pPr>
          <a:endParaRPr lang="fa-IR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Sheet1!$M$21</c:f>
              <c:strCache>
                <c:ptCount val="1"/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/>
                      <a:t>شفاهی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/>
                      <a:t>شفاهی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/>
                      <a:t>شفاهی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n-US"/>
                </a:pPr>
                <a:endParaRPr lang="fa-IR"/>
              </a:p>
            </c:txPr>
            <c:showVal val="1"/>
          </c:dLbls>
          <c:cat>
            <c:strRef>
              <c:f>Sheet1!$N$20:$Q$20</c:f>
              <c:strCache>
                <c:ptCount val="3"/>
                <c:pt idx="0">
                  <c:v>اسفند</c:v>
                </c:pt>
                <c:pt idx="1">
                  <c:v>بهمن ماه</c:v>
                </c:pt>
                <c:pt idx="2">
                  <c:v>دیماه</c:v>
                </c:pt>
              </c:strCache>
            </c:strRef>
          </c:cat>
          <c:val>
            <c:numRef>
              <c:f>Sheet1!$N$21:$Q$21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Sheet1!$M$22</c:f>
              <c:strCache>
                <c:ptCount val="1"/>
              </c:strCache>
            </c:strRef>
          </c:tx>
          <c:dLbls>
            <c:dLbl>
              <c:idx val="0"/>
              <c:layout>
                <c:manualLayout>
                  <c:x val="1.666666666666670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کتبی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1.1111111111111125E-2"/>
                  <c:y val="8.4875562720134972E-17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کتبی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944444444444444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کتبی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n-US"/>
                </a:pPr>
                <a:endParaRPr lang="fa-IR"/>
              </a:p>
            </c:txPr>
            <c:showVal val="1"/>
          </c:dLbls>
          <c:cat>
            <c:strRef>
              <c:f>Sheet1!$N$20:$Q$20</c:f>
              <c:strCache>
                <c:ptCount val="3"/>
                <c:pt idx="0">
                  <c:v>اسفند</c:v>
                </c:pt>
                <c:pt idx="1">
                  <c:v>بهمن ماه</c:v>
                </c:pt>
                <c:pt idx="2">
                  <c:v>دیماه</c:v>
                </c:pt>
              </c:strCache>
            </c:strRef>
          </c:cat>
          <c:val>
            <c:numRef>
              <c:f>Sheet1!$N$22:$Q$22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Sheet1!$M$23</c:f>
              <c:strCache>
                <c:ptCount val="1"/>
              </c:strCache>
            </c:strRef>
          </c:tx>
          <c:cat>
            <c:strRef>
              <c:f>Sheet1!$N$20:$Q$20</c:f>
              <c:strCache>
                <c:ptCount val="3"/>
                <c:pt idx="0">
                  <c:v>اسفند</c:v>
                </c:pt>
                <c:pt idx="1">
                  <c:v>بهمن ماه</c:v>
                </c:pt>
                <c:pt idx="2">
                  <c:v>دیماه</c:v>
                </c:pt>
              </c:strCache>
            </c:strRef>
          </c:cat>
          <c:val>
            <c:numRef>
              <c:f>Sheet1!$N$23:$Q$23</c:f>
              <c:numCache>
                <c:formatCode>General</c:formatCode>
                <c:ptCount val="4"/>
              </c:numCache>
            </c:numRef>
          </c:val>
        </c:ser>
        <c:shape val="cylinder"/>
        <c:axId val="59482496"/>
        <c:axId val="59484032"/>
        <c:axId val="0"/>
      </c:bar3DChart>
      <c:catAx>
        <c:axId val="5948249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fa-IR"/>
          </a:p>
        </c:txPr>
        <c:crossAx val="59484032"/>
        <c:crosses val="autoZero"/>
        <c:auto val="1"/>
        <c:lblAlgn val="ctr"/>
        <c:lblOffset val="100"/>
      </c:catAx>
      <c:valAx>
        <c:axId val="594840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fa-IR"/>
          </a:p>
        </c:txPr>
        <c:crossAx val="59482496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/>
          </a:pPr>
          <a:endParaRPr lang="fa-IR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Sheet1!$N$109</c:f>
              <c:strCache>
                <c:ptCount val="1"/>
              </c:strCache>
            </c:strRef>
          </c:tx>
          <c:cat>
            <c:strRef>
              <c:f>Sheet1!$O$108:$AC$108</c:f>
              <c:strCache>
                <c:ptCount val="15"/>
                <c:pt idx="0">
                  <c:v>نبود سونوگرافی</c:v>
                </c:pt>
                <c:pt idx="1">
                  <c:v>نبود متخصص</c:v>
                </c:pt>
                <c:pt idx="2">
                  <c:v>نارضایتی از پرسنل</c:v>
                </c:pt>
                <c:pt idx="3">
                  <c:v>داشتن فرزند کوچک</c:v>
                </c:pt>
                <c:pt idx="4">
                  <c:v>اصرار والدین</c:v>
                </c:pt>
                <c:pt idx="5">
                  <c:v>احساس بهبودی</c:v>
                </c:pt>
                <c:pt idx="6">
                  <c:v>عدم بضاعت مالی</c:v>
                </c:pt>
                <c:pt idx="7">
                  <c:v>تمایل به ادامه درمان در منزل</c:v>
                </c:pt>
                <c:pt idx="8">
                  <c:v>کهولت بیمار</c:v>
                </c:pt>
                <c:pt idx="9">
                  <c:v>ارجاع به مرکز مجهزتر</c:v>
                </c:pt>
                <c:pt idx="10">
                  <c:v>مشکلات خانوتدگی</c:v>
                </c:pt>
                <c:pt idx="11">
                  <c:v>نبود خون</c:v>
                </c:pt>
                <c:pt idx="12">
                  <c:v>طولانی شدن روند درمان</c:v>
                </c:pt>
                <c:pt idx="13">
                  <c:v>انتقال به بخش عمومی</c:v>
                </c:pt>
                <c:pt idx="14">
                  <c:v>عدم رضایت به اعزام</c:v>
                </c:pt>
              </c:strCache>
            </c:strRef>
          </c:cat>
          <c:val>
            <c:numRef>
              <c:f>Sheet1!$O$109:$AC$109</c:f>
              <c:numCache>
                <c:formatCode>General</c:formatCode>
                <c:ptCount val="15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24</c:v>
                </c:pt>
                <c:pt idx="6">
                  <c:v>15</c:v>
                </c:pt>
                <c:pt idx="7">
                  <c:v>17</c:v>
                </c:pt>
                <c:pt idx="8">
                  <c:v>1</c:v>
                </c:pt>
                <c:pt idx="9">
                  <c:v>17</c:v>
                </c:pt>
                <c:pt idx="10">
                  <c:v>5</c:v>
                </c:pt>
                <c:pt idx="11">
                  <c:v>2</c:v>
                </c:pt>
                <c:pt idx="12">
                  <c:v>1</c:v>
                </c:pt>
                <c:pt idx="13">
                  <c:v>2</c:v>
                </c:pt>
                <c:pt idx="14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Sheet1!$N$110</c:f>
              <c:strCache>
                <c:ptCount val="1"/>
              </c:strCache>
            </c:strRef>
          </c:tx>
          <c:cat>
            <c:strRef>
              <c:f>Sheet1!$O$108:$AC$108</c:f>
              <c:strCache>
                <c:ptCount val="15"/>
                <c:pt idx="0">
                  <c:v>نبود سونوگرافی</c:v>
                </c:pt>
                <c:pt idx="1">
                  <c:v>نبود متخصص</c:v>
                </c:pt>
                <c:pt idx="2">
                  <c:v>نارضایتی از پرسنل</c:v>
                </c:pt>
                <c:pt idx="3">
                  <c:v>داشتن فرزند کوچک</c:v>
                </c:pt>
                <c:pt idx="4">
                  <c:v>اصرار والدین</c:v>
                </c:pt>
                <c:pt idx="5">
                  <c:v>احساس بهبودی</c:v>
                </c:pt>
                <c:pt idx="6">
                  <c:v>عدم بضاعت مالی</c:v>
                </c:pt>
                <c:pt idx="7">
                  <c:v>تمایل به ادامه درمان در منزل</c:v>
                </c:pt>
                <c:pt idx="8">
                  <c:v>کهولت بیمار</c:v>
                </c:pt>
                <c:pt idx="9">
                  <c:v>ارجاع به مرکز مجهزتر</c:v>
                </c:pt>
                <c:pt idx="10">
                  <c:v>مشکلات خانوتدگی</c:v>
                </c:pt>
                <c:pt idx="11">
                  <c:v>نبود خون</c:v>
                </c:pt>
                <c:pt idx="12">
                  <c:v>طولانی شدن روند درمان</c:v>
                </c:pt>
                <c:pt idx="13">
                  <c:v>انتقال به بخش عمومی</c:v>
                </c:pt>
                <c:pt idx="14">
                  <c:v>عدم رضایت به اعزام</c:v>
                </c:pt>
              </c:strCache>
            </c:strRef>
          </c:cat>
          <c:val>
            <c:numRef>
              <c:f>Sheet1!$O$110:$AC$110</c:f>
              <c:numCache>
                <c:formatCode>General</c:formatCode>
                <c:ptCount val="15"/>
              </c:numCache>
            </c:numRef>
          </c:val>
        </c:ser>
        <c:shape val="cylinder"/>
        <c:axId val="59568896"/>
        <c:axId val="59570432"/>
        <c:axId val="0"/>
      </c:bar3DChart>
      <c:catAx>
        <c:axId val="5956889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>
                <a:solidFill>
                  <a:schemeClr val="accent1">
                    <a:lumMod val="75000"/>
                  </a:schemeClr>
                </a:solidFill>
              </a:defRPr>
            </a:pPr>
            <a:endParaRPr lang="fa-IR"/>
          </a:p>
        </c:txPr>
        <c:crossAx val="59570432"/>
        <c:crosses val="autoZero"/>
        <c:auto val="1"/>
        <c:lblAlgn val="ctr"/>
        <c:lblOffset val="100"/>
      </c:catAx>
      <c:valAx>
        <c:axId val="595704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>
                <a:solidFill>
                  <a:schemeClr val="accent1">
                    <a:lumMod val="75000"/>
                  </a:schemeClr>
                </a:solidFill>
              </a:defRPr>
            </a:pPr>
            <a:endParaRPr lang="fa-IR"/>
          </a:p>
        </c:txPr>
        <c:crossAx val="59568896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/>
          </a:pPr>
          <a:endParaRPr lang="fa-IR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Sheet1!$P$32</c:f>
              <c:strCache>
                <c:ptCount val="1"/>
                <c:pt idx="0">
                  <c:v>ناموفق</c:v>
                </c:pt>
              </c:strCache>
            </c:strRef>
          </c:tx>
          <c:dLbls>
            <c:dLbl>
              <c:idx val="0"/>
              <c:layout>
                <c:manualLayout>
                  <c:x val="-1.148011480114802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-1.312013120131208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-1.148011480114798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4"/>
              <c:layout>
                <c:manualLayout>
                  <c:x val="-1.3120131201312087E-2"/>
                  <c:y val="-3.0864197530864283E-3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5"/>
              <c:layout>
                <c:manualLayout>
                  <c:x val="-1.3120131201312087E-2"/>
                  <c:y val="5.6583708480089328E-17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6"/>
              <c:layout>
                <c:manualLayout>
                  <c:x val="-1.1480114801147965E-2"/>
                  <c:y val="5.6583708480089328E-17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7"/>
              <c:layout>
                <c:manualLayout>
                  <c:x val="-1.1480114801148081E-2"/>
                  <c:y val="5.6583708480089328E-17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10"/>
              <c:layout>
                <c:manualLayout>
                  <c:x val="-1.312013120131208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11"/>
              <c:layout>
                <c:manualLayout>
                  <c:x val="-9.840098400984020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n-US" b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defRPr>
                </a:pPr>
                <a:endParaRPr lang="fa-IR"/>
              </a:p>
            </c:txPr>
            <c:showVal val="1"/>
          </c:dLbls>
          <c:cat>
            <c:strRef>
              <c:f>Sheet1!$R$33:$R$44</c:f>
              <c:strCache>
                <c:ptCount val="12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تیر</c:v>
                </c:pt>
                <c:pt idx="4">
                  <c:v>مرداد</c:v>
                </c:pt>
                <c:pt idx="5">
                  <c:v>شهریور</c:v>
                </c:pt>
                <c:pt idx="6">
                  <c:v>مهر</c:v>
                </c:pt>
                <c:pt idx="7">
                  <c:v>آبان</c:v>
                </c:pt>
                <c:pt idx="8">
                  <c:v>آذر</c:v>
                </c:pt>
                <c:pt idx="9">
                  <c:v>دی</c:v>
                </c:pt>
                <c:pt idx="10">
                  <c:v>بهمن</c:v>
                </c:pt>
                <c:pt idx="11">
                  <c:v>اسفند</c:v>
                </c:pt>
              </c:strCache>
            </c:strRef>
          </c:cat>
          <c:val>
            <c:numRef>
              <c:f>Sheet1!$P$33:$P$45</c:f>
              <c:numCache>
                <c:formatCode>General</c:formatCode>
                <c:ptCount val="13"/>
                <c:pt idx="0">
                  <c:v>12</c:v>
                </c:pt>
                <c:pt idx="1">
                  <c:v>15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10</c:v>
                </c:pt>
                <c:pt idx="6">
                  <c:v>8</c:v>
                </c:pt>
                <c:pt idx="7">
                  <c:v>10</c:v>
                </c:pt>
                <c:pt idx="8">
                  <c:v>11</c:v>
                </c:pt>
                <c:pt idx="9">
                  <c:v>9</c:v>
                </c:pt>
                <c:pt idx="10">
                  <c:v>9</c:v>
                </c:pt>
                <c:pt idx="11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Sheet1!$Q$32</c:f>
              <c:strCache>
                <c:ptCount val="1"/>
                <c:pt idx="0">
                  <c:v>موفق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1.643192488262913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8"/>
              <c:layout>
                <c:manualLayout>
                  <c:x val="1.244449609850429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9"/>
              <c:layout>
                <c:manualLayout>
                  <c:x val="1.643192488262919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10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11"/>
              <c:layout>
                <c:manualLayout>
                  <c:x val="1.057926799740437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n-US" b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defRPr>
                </a:pPr>
                <a:endParaRPr lang="fa-IR"/>
              </a:p>
            </c:txPr>
            <c:showVal val="1"/>
          </c:dLbls>
          <c:cat>
            <c:strRef>
              <c:f>Sheet1!$R$33:$R$44</c:f>
              <c:strCache>
                <c:ptCount val="12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تیر</c:v>
                </c:pt>
                <c:pt idx="4">
                  <c:v>مرداد</c:v>
                </c:pt>
                <c:pt idx="5">
                  <c:v>شهریور</c:v>
                </c:pt>
                <c:pt idx="6">
                  <c:v>مهر</c:v>
                </c:pt>
                <c:pt idx="7">
                  <c:v>آبان</c:v>
                </c:pt>
                <c:pt idx="8">
                  <c:v>آذر</c:v>
                </c:pt>
                <c:pt idx="9">
                  <c:v>دی</c:v>
                </c:pt>
                <c:pt idx="10">
                  <c:v>بهمن</c:v>
                </c:pt>
                <c:pt idx="11">
                  <c:v>اسفند</c:v>
                </c:pt>
              </c:strCache>
            </c:strRef>
          </c:cat>
          <c:val>
            <c:numRef>
              <c:f>Sheet1!$Q$33:$Q$45</c:f>
              <c:numCache>
                <c:formatCode>General</c:formatCode>
                <c:ptCount val="13"/>
                <c:pt idx="0">
                  <c:v>14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13</c:v>
                </c:pt>
                <c:pt idx="5">
                  <c:v>19</c:v>
                </c:pt>
                <c:pt idx="6">
                  <c:v>9</c:v>
                </c:pt>
                <c:pt idx="7">
                  <c:v>13</c:v>
                </c:pt>
                <c:pt idx="8">
                  <c:v>6</c:v>
                </c:pt>
                <c:pt idx="9">
                  <c:v>3</c:v>
                </c:pt>
                <c:pt idx="10">
                  <c:v>15</c:v>
                </c:pt>
                <c:pt idx="11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Sheet1!$R$32</c:f>
              <c:strCache>
                <c:ptCount val="1"/>
              </c:strCache>
            </c:strRef>
          </c:tx>
          <c:cat>
            <c:strRef>
              <c:f>Sheet1!$R$33:$R$44</c:f>
              <c:strCache>
                <c:ptCount val="12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تیر</c:v>
                </c:pt>
                <c:pt idx="4">
                  <c:v>مرداد</c:v>
                </c:pt>
                <c:pt idx="5">
                  <c:v>شهریور</c:v>
                </c:pt>
                <c:pt idx="6">
                  <c:v>مهر</c:v>
                </c:pt>
                <c:pt idx="7">
                  <c:v>آبان</c:v>
                </c:pt>
                <c:pt idx="8">
                  <c:v>آذر</c:v>
                </c:pt>
                <c:pt idx="9">
                  <c:v>دی</c:v>
                </c:pt>
                <c:pt idx="10">
                  <c:v>بهمن</c:v>
                </c:pt>
                <c:pt idx="11">
                  <c:v>اسفند</c:v>
                </c:pt>
              </c:strCache>
            </c:strRef>
          </c:cat>
          <c:val>
            <c:numRef>
              <c:f>Sheet1!$R$33:$R$45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hape val="cylinder"/>
        <c:axId val="59746560"/>
        <c:axId val="59654144"/>
        <c:axId val="0"/>
      </c:bar3DChart>
      <c:catAx>
        <c:axId val="597465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 b="1">
                <a:solidFill>
                  <a:schemeClr val="accent1">
                    <a:lumMod val="60000"/>
                    <a:lumOff val="40000"/>
                  </a:schemeClr>
                </a:solidFill>
              </a:defRPr>
            </a:pPr>
            <a:endParaRPr lang="fa-IR"/>
          </a:p>
        </c:txPr>
        <c:crossAx val="59654144"/>
        <c:crosses val="autoZero"/>
        <c:auto val="1"/>
        <c:lblAlgn val="ctr"/>
        <c:lblOffset val="100"/>
      </c:catAx>
      <c:valAx>
        <c:axId val="596541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 b="1">
                <a:solidFill>
                  <a:schemeClr val="accent1">
                    <a:lumMod val="60000"/>
                    <a:lumOff val="40000"/>
                  </a:schemeClr>
                </a:solidFill>
              </a:defRPr>
            </a:pPr>
            <a:endParaRPr lang="fa-IR"/>
          </a:p>
        </c:txPr>
        <c:crossAx val="59746560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>
              <a:solidFill>
                <a:schemeClr val="accent1">
                  <a:lumMod val="60000"/>
                  <a:lumOff val="40000"/>
                </a:schemeClr>
              </a:solidFill>
            </a:defRPr>
          </a:pPr>
          <a:endParaRPr lang="fa-IR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Sheet1!$P$38</c:f>
              <c:strCache>
                <c:ptCount val="1"/>
                <c:pt idx="0">
                  <c:v>ناموفق</c:v>
                </c:pt>
              </c:strCache>
            </c:strRef>
          </c:tx>
          <c:dLbls>
            <c:dLbl>
              <c:idx val="0"/>
              <c:layout>
                <c:manualLayout>
                  <c:x val="-1.9444444444444445E-2"/>
                  <c:y val="4.243778136006727E-17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-1.6666666666666701E-2"/>
                  <c:y val="4.6296296296296493E-3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4"/>
              <c:layout>
                <c:manualLayout>
                  <c:x val="-1.6666666666666701E-2"/>
                  <c:y val="9.2592592592593542E-3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ناموفق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n-US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fa-IR"/>
              </a:p>
            </c:txPr>
            <c:showVal val="1"/>
          </c:dLbls>
          <c:cat>
            <c:strRef>
              <c:f>Sheet1!$R$39:$R$44</c:f>
              <c:strCache>
                <c:ptCount val="6"/>
                <c:pt idx="0">
                  <c:v>مهر</c:v>
                </c:pt>
                <c:pt idx="1">
                  <c:v>آبان</c:v>
                </c:pt>
                <c:pt idx="2">
                  <c:v>آذر</c:v>
                </c:pt>
                <c:pt idx="3">
                  <c:v>دی</c:v>
                </c:pt>
                <c:pt idx="4">
                  <c:v>بهمن</c:v>
                </c:pt>
                <c:pt idx="5">
                  <c:v>اسفند</c:v>
                </c:pt>
              </c:strCache>
            </c:strRef>
          </c:cat>
          <c:val>
            <c:numRef>
              <c:f>Sheet1!$P$39:$P$46</c:f>
              <c:numCache>
                <c:formatCode>General</c:formatCode>
                <c:ptCount val="8"/>
                <c:pt idx="0">
                  <c:v>8</c:v>
                </c:pt>
                <c:pt idx="1">
                  <c:v>10</c:v>
                </c:pt>
                <c:pt idx="2">
                  <c:v>11</c:v>
                </c:pt>
                <c:pt idx="3">
                  <c:v>9</c:v>
                </c:pt>
                <c:pt idx="4">
                  <c:v>9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Sheet1!$Q$38</c:f>
              <c:strCache>
                <c:ptCount val="1"/>
                <c:pt idx="0">
                  <c:v>موفق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1.666666666666670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2.499978127734033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5"/>
              <c:layout>
                <c:manualLayout>
                  <c:x val="3.88888888888888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موفق</a:t>
                    </a:r>
                    <a:endParaRPr lang="en-US" b="1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n-US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fa-IR"/>
              </a:p>
            </c:txPr>
            <c:showVal val="1"/>
          </c:dLbls>
          <c:cat>
            <c:strRef>
              <c:f>Sheet1!$R$39:$R$44</c:f>
              <c:strCache>
                <c:ptCount val="6"/>
                <c:pt idx="0">
                  <c:v>مهر</c:v>
                </c:pt>
                <c:pt idx="1">
                  <c:v>آبان</c:v>
                </c:pt>
                <c:pt idx="2">
                  <c:v>آذر</c:v>
                </c:pt>
                <c:pt idx="3">
                  <c:v>دی</c:v>
                </c:pt>
                <c:pt idx="4">
                  <c:v>بهمن</c:v>
                </c:pt>
                <c:pt idx="5">
                  <c:v>اسفند</c:v>
                </c:pt>
              </c:strCache>
            </c:strRef>
          </c:cat>
          <c:val>
            <c:numRef>
              <c:f>Sheet1!$Q$39:$Q$46</c:f>
              <c:numCache>
                <c:formatCode>General</c:formatCode>
                <c:ptCount val="8"/>
                <c:pt idx="0">
                  <c:v>9</c:v>
                </c:pt>
                <c:pt idx="1">
                  <c:v>13</c:v>
                </c:pt>
                <c:pt idx="2">
                  <c:v>6</c:v>
                </c:pt>
                <c:pt idx="3">
                  <c:v>3</c:v>
                </c:pt>
                <c:pt idx="4">
                  <c:v>15</c:v>
                </c:pt>
                <c:pt idx="5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Sheet1!$R$38</c:f>
              <c:strCache>
                <c:ptCount val="1"/>
              </c:strCache>
            </c:strRef>
          </c:tx>
          <c:cat>
            <c:strRef>
              <c:f>Sheet1!$R$39:$R$44</c:f>
              <c:strCache>
                <c:ptCount val="6"/>
                <c:pt idx="0">
                  <c:v>مهر</c:v>
                </c:pt>
                <c:pt idx="1">
                  <c:v>آبان</c:v>
                </c:pt>
                <c:pt idx="2">
                  <c:v>آذر</c:v>
                </c:pt>
                <c:pt idx="3">
                  <c:v>دی</c:v>
                </c:pt>
                <c:pt idx="4">
                  <c:v>بهمن</c:v>
                </c:pt>
                <c:pt idx="5">
                  <c:v>اسفند</c:v>
                </c:pt>
              </c:strCache>
            </c:strRef>
          </c:cat>
          <c:val>
            <c:numRef>
              <c:f>Sheet1!$R$39:$R$46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hape val="cylinder"/>
        <c:axId val="59923072"/>
        <c:axId val="59945344"/>
        <c:axId val="0"/>
      </c:bar3DChart>
      <c:catAx>
        <c:axId val="599230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 b="1">
                <a:solidFill>
                  <a:schemeClr val="accent1">
                    <a:lumMod val="75000"/>
                  </a:schemeClr>
                </a:solidFill>
              </a:defRPr>
            </a:pPr>
            <a:endParaRPr lang="fa-IR"/>
          </a:p>
        </c:txPr>
        <c:crossAx val="59945344"/>
        <c:crosses val="autoZero"/>
        <c:auto val="1"/>
        <c:lblAlgn val="ctr"/>
        <c:lblOffset val="100"/>
      </c:catAx>
      <c:valAx>
        <c:axId val="599453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 b="1">
                <a:solidFill>
                  <a:schemeClr val="accent1">
                    <a:lumMod val="75000"/>
                  </a:schemeClr>
                </a:solidFill>
              </a:defRPr>
            </a:pPr>
            <a:endParaRPr lang="fa-IR"/>
          </a:p>
        </c:txPr>
        <c:crossAx val="59923072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 b="1">
              <a:solidFill>
                <a:schemeClr val="accent1">
                  <a:lumMod val="75000"/>
                </a:schemeClr>
              </a:solidFill>
            </a:defRPr>
          </a:pPr>
          <a:endParaRPr lang="fa-IR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6B845-F29B-48BD-A491-631CF46FD454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19244-8A86-4F6F-8763-54C8AA536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19244-8A86-4F6F-8763-54C8AA53675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7DEB28-FB03-41D1-9466-FF55388B330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FD9F05D-7B99-4306-8E6E-CCD14A060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iff"/><Relationship Id="rId2" Type="http://schemas.openxmlformats.org/officeDocument/2006/relationships/image" Target="../media/image17.tif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if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iff"/><Relationship Id="rId2" Type="http://schemas.openxmlformats.org/officeDocument/2006/relationships/image" Target="../media/image20.tif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914400" y="1447800"/>
            <a:ext cx="59875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tabLst/>
              <a:defRPr/>
            </a:pPr>
            <a:r>
              <a:rPr kumimoji="0" lang="fa-IR" sz="3600" b="1" i="0" u="none" strike="noStrike" kern="1200" cap="all" spc="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گزارش حاکمیت بالینی </a:t>
            </a:r>
            <a:br>
              <a:rPr kumimoji="0" lang="fa-IR" sz="3600" b="1" i="0" u="none" strike="noStrike" kern="1200" cap="all" spc="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fa-IR" sz="3600" b="1" i="0" u="none" strike="noStrike" kern="1200" cap="all" spc="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بیمارستان امام خمینی (ره) درگز</a:t>
            </a:r>
            <a:br>
              <a:rPr kumimoji="0" lang="fa-IR" sz="3600" b="1" i="0" u="none" strike="noStrike" kern="1200" cap="all" spc="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fa-IR" sz="3600" b="1" i="0" u="none" strike="noStrike" kern="1200" cap="all" spc="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اسفند ماه 1390</a:t>
            </a:r>
            <a:endParaRPr kumimoji="0" lang="en-US" sz="3600" b="1" i="0" u="none" strike="noStrike" kern="1200" cap="all" spc="0" normalizeH="0" baseline="0" noProof="0" dirty="0">
              <a:ln>
                <a:solidFill>
                  <a:schemeClr val="bg1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029200"/>
            <a:ext cx="340349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2400" b="1" cap="none" spc="300" dirty="0" smtClean="0">
                <a:ln w="11430" cmpd="sng">
                  <a:solidFill>
                    <a:schemeClr val="accent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تهیه وتنظیم :</a:t>
            </a:r>
          </a:p>
          <a:p>
            <a:pPr algn="ctr"/>
            <a:r>
              <a:rPr lang="fa-IR" sz="2400" b="1" spc="300" dirty="0" smtClean="0">
                <a:ln w="11430" cmpd="sng">
                  <a:solidFill>
                    <a:schemeClr val="accent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مرضیه قربانی</a:t>
            </a:r>
          </a:p>
          <a:p>
            <a:pPr algn="ctr"/>
            <a:r>
              <a:rPr lang="fa-IR" sz="2400" b="1" cap="none" spc="300" dirty="0" smtClean="0">
                <a:ln w="11430" cmpd="sng">
                  <a:solidFill>
                    <a:schemeClr val="accent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کارشناس حاکمیت بالینی</a:t>
            </a:r>
            <a:endParaRPr lang="en-US" sz="2400" b="1" cap="none" spc="300" dirty="0">
              <a:ln w="11430" cmpd="sng">
                <a:solidFill>
                  <a:schemeClr val="accent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1" y="1981200"/>
          <a:ext cx="4419600" cy="289559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62262"/>
                <a:gridCol w="289810"/>
                <a:gridCol w="289810"/>
                <a:gridCol w="289810"/>
                <a:gridCol w="326036"/>
                <a:gridCol w="289810"/>
                <a:gridCol w="326036"/>
                <a:gridCol w="1992443"/>
                <a:gridCol w="253583"/>
              </a:tblGrid>
              <a:tr h="6226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میانگین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مجموع 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مخالفم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مخالفم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تاحدودی موافقم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موافقم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موافقم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گویه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ردیف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3632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4/187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بیماران اورژانسی سریعا پذیرفته و مورد معاینه ودرمان قرار می گیرند.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81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3/984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برای حمل ونقل بیمار تسهیلات کافی فراهم شده است.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972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4/045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تخت های بیمارستان خوب وراحت می باشد.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81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3/83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ملحفه های بیمارستان خوب وراحت می باشد.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81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3/786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لباسهای بیماران تمیز وبه موقع تعویض می شوند.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81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3/642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البسه اضافی در صورت نیاز در دسترس می باشند.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2594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4/07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در بخشها آرامش کافی جهت استراحت وجود دارد 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81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3/85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مسائل مربوط به طهارت ونجاست توسط پرسنل رعایت می گردد.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3632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ساعت کاری پرسنل جهت مراجعه ومداوای بیماران مناسب می باشد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81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3/66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کیفیت غذای بیمارستان در حد مطلوب واستاندارد می باشد.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36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5791200"/>
          <a:ext cx="6080760" cy="45529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16025"/>
                <a:gridCol w="1216025"/>
                <a:gridCol w="1216025"/>
                <a:gridCol w="1216025"/>
                <a:gridCol w="1216660"/>
              </a:tblGrid>
              <a:tr h="455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 </a:t>
                      </a:r>
                      <a:endParaRPr lang="fa-IR" sz="1000" dirty="0" smtClean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 smtClean="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مخالفم:5</a:t>
                      </a: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مخالفم:4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تاحدودی موافقم:3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موافقم:2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موافقم:1</a:t>
                      </a: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09600" y="457200"/>
            <a:ext cx="342433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نمودار ابعاد رفاهی موثر بر رضایتمندی بیماران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>
                <a:reflection blurRad="6350" stA="50000" endA="300" endPos="50000" dist="6000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بیمارستان امام خمینی (ره) درگز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>
                <a:reflection blurRad="6350" stA="50000" endA="300" endPos="50000" dist="6000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سه ماهه چهارم سال1390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>
                <a:reflection blurRad="6350" stA="50000" endA="300" endPos="50000" dist="6000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sng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>
                <a:reflection blurRad="6350" stA="50000" endA="300" endPos="50000" dist="6000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>
                <a:reflection blurRad="6350" stA="50000" endA="300" endPos="50000" dist="6000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4724400" y="1219200"/>
          <a:ext cx="4419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200400" y="6096000"/>
            <a:ext cx="263405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                         </a:t>
            </a:r>
            <a:endParaRPr kumimoji="0" lang="en-US" sz="14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a-IR" sz="11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حاکمیت بالینی بیمارستان امام خمینی (ره) درگز</a:t>
            </a:r>
            <a:r>
              <a:rPr kumimoji="0" lang="en-US" sz="11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</a:t>
            </a:r>
            <a:endParaRPr kumimoji="0" lang="en-US" sz="18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5410200"/>
            <a:ext cx="7467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fa-IR" sz="1400" b="1" i="0" u="sng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مجموع میانگین رضایتمندی در زمینه رفاهی 3/29 می باشد که رضایتمندی در حد قابل قبول می باشد</a:t>
            </a:r>
            <a:endParaRPr lang="en-US" sz="1400" dirty="0">
              <a:ln>
                <a:solidFill>
                  <a:schemeClr val="accent1"/>
                </a:solidFill>
              </a:ln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828800"/>
          <a:ext cx="4191000" cy="266090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09172"/>
                <a:gridCol w="309172"/>
                <a:gridCol w="309172"/>
                <a:gridCol w="274820"/>
                <a:gridCol w="309172"/>
                <a:gridCol w="274820"/>
                <a:gridCol w="274820"/>
                <a:gridCol w="1889385"/>
                <a:gridCol w="240467"/>
              </a:tblGrid>
              <a:tr h="6140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میانگین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مجموع 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مخالفم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مخالفم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تاحدودی موافقم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موافقم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موافقم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گویه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ردیف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79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4/26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رفتار پزشکان با بیماران احترام آمیز است.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79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4/32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77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رفتار کارکنان بیمارستان با بیماران احترام آمیز است.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79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4/31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رفتار پرستاران با بیماران احترام آمیز است.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358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4/09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امکان برقراری ارتباط سریع باپرستاران درمواقع لزوم وجود دارد.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358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3/828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برخوردوراهنمایی پرسنل نگهبانی با بیماران خوب ومحترمانه است.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179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3/87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کادر درمانی این بیمارستان بردبار وصبور هستند.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358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3/81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رعایت طرح انطباق(پرسنل مرد جهت بیماران مرد وپرسنل زن جهت بیماران زن) انجام می شود.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  <a:tr h="2558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پرستاران شاغل در بخشها دلسوز وپرتلاش هستند.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27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961" marR="59961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5715000"/>
          <a:ext cx="6080760" cy="45529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16025"/>
                <a:gridCol w="1216025"/>
                <a:gridCol w="1216025"/>
                <a:gridCol w="1216025"/>
                <a:gridCol w="1216660"/>
              </a:tblGrid>
              <a:tr h="455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مخالفم:5</a:t>
                      </a: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مخالفم:4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تاحدودی موافقم:3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موافقم:2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موافقم:1</a:t>
                      </a: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09600" y="304800"/>
            <a:ext cx="341952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نمودار تاثیر رفتار پرسنل بر رضایتمندی بیماران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>
                <a:reflection blurRad="6350" stA="50000" endA="300" endPos="50000" dist="2999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بیمارستان امام خمینی (ره) درگز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>
                <a:reflection blurRad="6350" stA="50000" endA="300" endPos="50000" dist="2999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سه ماهه چهارم سال1390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>
                <a:reflection blurRad="6350" stA="50000" endA="300" endPos="50000" dist="2999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>
                <a:reflection blurRad="6350" stA="50000" endA="300" endPos="50000" dist="2999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4648200" y="914400"/>
          <a:ext cx="4086225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048000" y="6324600"/>
            <a:ext cx="240963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حاکمیت بالینی بیمارستان امام خمینی (ره) درگز</a:t>
            </a:r>
            <a:r>
              <a:rPr kumimoji="0" lang="en-US" sz="11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5257800"/>
            <a:ext cx="7696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sz="1400" b="1" i="0" u="sng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مجموع میانگین رضایتمندی در زمینه رفتار پرسنل 4/08 می باشد که رضایتمندی خوب می باشد.</a:t>
            </a:r>
            <a:endParaRPr kumimoji="0" lang="en-US" sz="14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1" y="1524001"/>
          <a:ext cx="4419600" cy="318113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71395"/>
                <a:gridCol w="297116"/>
                <a:gridCol w="297116"/>
                <a:gridCol w="297116"/>
                <a:gridCol w="371395"/>
                <a:gridCol w="260389"/>
                <a:gridCol w="274420"/>
                <a:gridCol w="1953537"/>
                <a:gridCol w="297116"/>
              </a:tblGrid>
              <a:tr h="4997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میانگین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مجموع 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مخالفم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مخالفم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تاحدودی موافقم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موافقم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موافقم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گویه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ردیف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  <a:tr h="170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3/92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عکسبرداریها با سهولت انجام می پذیرد.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  <a:tr h="333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4/24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0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پزشکان به توضیحات بیماران درحین معاینه وویزیت دقت مینمایند 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  <a:tr h="170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4/08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حفظ اسرار بیماران دراین بیمارستان رعایت می گردد.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  <a:tr h="170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4/17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دراین بیمارستان دارو به موقع تهیه و تحویل می گردد.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  <a:tr h="333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3/88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در زمان بروزدرد بیماران به سهولت وبه سرعت درمان می شوند.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  <a:tr h="333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3/96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به مشکلات عاطفی بیماران توسط پرسنل بیمارستان توجه میشود. 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  <a:tr h="333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4/196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در زمان ترخیص راهنمایی های لازم به بیمار توسط پرسنل مربوطه انجام میشود.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  <a:tr h="333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4/293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توصیه هاوآموزشهای لازم توسط پزشکان به بیماران انجام میشود.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  <a:tr h="170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پیگیری بیماری بیماران در مراجعه بعدی سهل وآسان می باشد.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  <a:tr h="333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4/05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پزشکان این بیمارستان برای معاینه ودرمان دقت و وقت کافی صرف مینمایند.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35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72" marR="61472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5715000"/>
          <a:ext cx="6080760" cy="4876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16025"/>
                <a:gridCol w="1216025"/>
                <a:gridCol w="1216025"/>
                <a:gridCol w="1216025"/>
                <a:gridCol w="1216660"/>
              </a:tblGrid>
              <a:tr h="487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مخالفم:5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مخالفم:4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تاحدودی موافقم:3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موافقم:2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موافقم:1</a:t>
                      </a: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762000" y="381000"/>
            <a:ext cx="3581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نمودار ابعاد درمانی موثر بر رضایتمندی بیماران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بیمارستان امام خمینی (ره) درگز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سه ماهه چهارم سال 1390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5029200" y="838200"/>
          <a:ext cx="4114800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76600" y="6324600"/>
            <a:ext cx="23775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حاکمیت بالینی بیمارستان امام خمینی (ره) درگز</a:t>
            </a:r>
            <a:endParaRPr kumimoji="0" lang="en-US" sz="18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5181600"/>
            <a:ext cx="5943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sz="1400" b="1" i="0" u="sng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مجموع میانگین رضایتمندی در زمینه بعد درمانی4/04 می باشد که رضایتمندی خوب می باشد.</a:t>
            </a:r>
            <a:endParaRPr kumimoji="0" lang="en-US" sz="14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4419600"/>
          <a:ext cx="6095999" cy="10515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53910"/>
                <a:gridCol w="1163851"/>
                <a:gridCol w="852985"/>
                <a:gridCol w="1364776"/>
                <a:gridCol w="966716"/>
                <a:gridCol w="693761"/>
              </a:tblGrid>
              <a:tr h="4185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تعداد کل بیماران بستری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n>
                            <a:solidFill>
                              <a:srgbClr val="0070C0"/>
                            </a:solidFill>
                          </a:ln>
                        </a:rPr>
                        <a:t>درصد شکایات کتبی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n>
                            <a:solidFill>
                              <a:srgbClr val="0070C0"/>
                            </a:solidFill>
                          </a:ln>
                        </a:rPr>
                        <a:t>شکایات کتبی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n>
                            <a:solidFill>
                              <a:srgbClr val="0070C0"/>
                            </a:solidFill>
                          </a:ln>
                        </a:rPr>
                        <a:t>درصد شکایات شفاهی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n>
                            <a:solidFill>
                              <a:srgbClr val="0070C0"/>
                            </a:solidFill>
                          </a:ln>
                        </a:rPr>
                        <a:t>شکایات شفاهی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/>
                </a:tc>
              </a:tr>
              <a:tr h="20926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761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26/0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2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5/0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4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دی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/>
                </a:tc>
              </a:tr>
              <a:tr h="20926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666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15/0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1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9/0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6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بهمن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/>
                </a:tc>
              </a:tr>
              <a:tr h="20926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715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27/0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2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83/0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n>
                            <a:solidFill>
                              <a:srgbClr val="0070C0"/>
                            </a:solidFill>
                          </a:ln>
                        </a:rPr>
                        <a:t>6</a:t>
                      </a:r>
                      <a:endParaRPr lang="en-US" sz="11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ln>
                            <a:solidFill>
                              <a:srgbClr val="0070C0"/>
                            </a:solidFill>
                          </a:ln>
                        </a:rPr>
                        <a:t>اسفند</a:t>
                      </a:r>
                      <a:endParaRPr lang="en-US" sz="11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239" marR="68239" marT="0" marB="0"/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5486400" y="228600"/>
          <a:ext cx="318135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685800" y="1295400"/>
          <a:ext cx="3886200" cy="300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304800"/>
            <a:ext cx="254428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نمودارمیزان شکایات کتبی وشفاهی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سه ماهه چهارم سال 1390</a:t>
            </a:r>
            <a:endParaRPr kumimoji="0" lang="en-US" sz="1600" b="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بیمارستان امام خمینی (ره) درگز</a:t>
            </a:r>
            <a:endParaRPr kumimoji="0" lang="en-US" sz="1600" b="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5867400"/>
            <a:ext cx="889698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7600" algn="l"/>
              </a:tabLst>
            </a:pPr>
            <a:r>
              <a:rPr kumimoji="0" lang="fa-IR" sz="1200" b="0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در این بررسی بیشترین علت شکایات بیماران به دلیل </a:t>
            </a:r>
            <a:r>
              <a:rPr kumimoji="0" lang="fa-IR" sz="1400" b="0" i="0" u="sng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برخورد نامناسب کارکنان </a:t>
            </a:r>
            <a:r>
              <a:rPr kumimoji="0" lang="fa-IR" sz="1200" b="0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بوده است که نیاز است به این مورد توجه بیشتری از سوی کارکنان ومسئولین صورت گیرد</a:t>
            </a:r>
            <a:r>
              <a:rPr kumimoji="0" lang="en-US" sz="1200" b="0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76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</a:t>
            </a:r>
            <a:endParaRPr kumimoji="0" lang="en-US" sz="1400" b="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7600" algn="l"/>
              </a:tabLst>
            </a:pPr>
            <a:r>
              <a:rPr kumimoji="0" lang="fa-IR" sz="1200" b="1" i="0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واحد حاکمیت بالینی بیمارستان امام خمینی (ره) درگز</a:t>
            </a:r>
            <a:endParaRPr kumimoji="0" lang="fa-IR" sz="1800" b="0" i="0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048000" y="381000"/>
            <a:ext cx="31854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نمودار ترخیص با میل شخصی برحسب علت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a-IR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سه ماهه چهارم سال1390</a:t>
            </a:r>
            <a:endParaRPr kumimoji="0" lang="en-US" sz="1600" b="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بیمارستان امام خمینی (ره) درگز</a:t>
            </a:r>
            <a:endParaRPr kumimoji="0" lang="en-US" sz="1600" b="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1752600" y="1600200"/>
          <a:ext cx="6276975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143000" y="5486400"/>
            <a:ext cx="69557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دربررسی انجام شده بیشترین علت ترخیص با میل شخصی </a:t>
            </a:r>
            <a:r>
              <a:rPr kumimoji="0" lang="fa-IR" sz="1600" b="1" i="0" u="sng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احساس بهبودی از جانب بیمار </a:t>
            </a:r>
            <a:r>
              <a:rPr kumimoji="0" lang="fa-IR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بوده است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600" b="1" i="0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strike="noStrike" cap="none" normalizeH="0" baseline="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واحد حاکمیت باتلینی بیمارستان امام خمینی (ره) درگز</a:t>
            </a:r>
            <a:endParaRPr kumimoji="0" lang="en-US" sz="1600" b="0" i="0" strike="noStrike" cap="none" normalizeH="0" baseline="0" dirty="0" smtClean="0">
              <a:ln>
                <a:solidFill>
                  <a:srgbClr val="0070C0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درختکاری 280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>
          <a:xfrm>
            <a:off x="381000" y="838200"/>
            <a:ext cx="2971800" cy="2590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Picture 4" descr="درختکاری 28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352800"/>
            <a:ext cx="2895600" cy="2819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Picture 7" descr="DSC04089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276600" y="3505200"/>
            <a:ext cx="2819400" cy="2743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9" name="Picture 8" descr="DSC04165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429000" y="838200"/>
            <a:ext cx="2743200" cy="26910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" name="Picture 9" descr="درختکاری 320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6172200" y="3505200"/>
            <a:ext cx="2743200" cy="2819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1" name="Rectangle 10"/>
          <p:cNvSpPr/>
          <p:nvPr/>
        </p:nvSpPr>
        <p:spPr>
          <a:xfrm>
            <a:off x="6160491" y="1143000"/>
            <a:ext cx="272863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a-IR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برگزاری جشن </a:t>
            </a:r>
          </a:p>
          <a:p>
            <a:pPr algn="ctr"/>
            <a:r>
              <a:rPr lang="fa-IR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روزدرختکاری</a:t>
            </a:r>
            <a:endParaRPr lang="en-US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24600" y="381000"/>
            <a:ext cx="250581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مدیریت خطر</a:t>
            </a:r>
            <a:endParaRPr lang="en-US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286000"/>
            <a:ext cx="895007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ln>
                  <a:solidFill>
                    <a:srgbClr val="0070C0"/>
                  </a:solidFill>
                </a:ln>
              </a:rPr>
              <a:t>بررسی میزان احیاء موفق به ناموفق در سه ماهه چهارم 90 ودر طول سال</a:t>
            </a:r>
          </a:p>
          <a:p>
            <a:pPr algn="r" rtl="1"/>
            <a:endParaRPr lang="fa-IR" dirty="0" smtClean="0">
              <a:ln>
                <a:solidFill>
                  <a:srgbClr val="0070C0"/>
                </a:solidFill>
              </a:ln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ln>
                  <a:solidFill>
                    <a:srgbClr val="0070C0"/>
                  </a:solidFill>
                </a:ln>
              </a:rPr>
              <a:t>برگزاری سمینار مدیریت بحران</a:t>
            </a:r>
          </a:p>
          <a:p>
            <a:pPr algn="r" rtl="1"/>
            <a:endParaRPr lang="fa-IR" dirty="0" smtClean="0">
              <a:ln>
                <a:solidFill>
                  <a:srgbClr val="0070C0"/>
                </a:solidFill>
              </a:ln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ln>
                  <a:solidFill>
                    <a:srgbClr val="0070C0"/>
                  </a:solidFill>
                </a:ln>
              </a:rPr>
              <a:t>ثبت وجمع آوری خطاهای درمانی از بخش ها وتوزیع آن در میان کارکنان</a:t>
            </a:r>
          </a:p>
          <a:p>
            <a:pPr algn="r" rtl="1">
              <a:buFont typeface="Wingdings" pitchFamily="2" charset="2"/>
              <a:buChar char="ü"/>
            </a:pPr>
            <a:endParaRPr lang="fa-IR" dirty="0" smtClean="0">
              <a:ln>
                <a:solidFill>
                  <a:srgbClr val="0070C0"/>
                </a:solidFill>
              </a:ln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ln>
                  <a:solidFill>
                    <a:srgbClr val="0070C0"/>
                  </a:solidFill>
                </a:ln>
              </a:rPr>
              <a:t>برگزاری جلسه 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RCA</a:t>
            </a:r>
            <a:r>
              <a:rPr lang="fa-IR" dirty="0" smtClean="0">
                <a:ln>
                  <a:solidFill>
                    <a:srgbClr val="0070C0"/>
                  </a:solidFill>
                </a:ln>
              </a:rPr>
              <a:t> با حضور اعضاء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fa-IR" dirty="0" smtClean="0">
                <a:ln>
                  <a:solidFill>
                    <a:srgbClr val="0070C0"/>
                  </a:solidFill>
                </a:ln>
              </a:rPr>
              <a:t>وانجام برنامه بازدید ممیزی زایشگاه 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NICU</a:t>
            </a:r>
            <a:r>
              <a:rPr lang="fa-IR" dirty="0" smtClean="0">
                <a:ln>
                  <a:solidFill>
                    <a:srgbClr val="0070C0"/>
                  </a:solidFill>
                </a:ln>
              </a:rPr>
              <a:t>در زمینه اجرای مصوبات جلسه</a:t>
            </a:r>
          </a:p>
          <a:p>
            <a:pPr algn="r"/>
            <a:endParaRPr lang="en-US" dirty="0">
              <a:ln>
                <a:solidFill>
                  <a:srgbClr val="0070C0"/>
                </a:solidFill>
              </a:ln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200400" y="381000"/>
            <a:ext cx="299953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B Nasim"/>
                <a:ea typeface="Arial Unicode MS" pitchFamily="34" charset="-128"/>
                <a:cs typeface="Arial" pitchFamily="34" charset="0"/>
              </a:rPr>
              <a:t>نمودار مقایسه ای احیاء موفق به ناموفق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B Nasim"/>
                <a:ea typeface="Arial Unicode MS" pitchFamily="34" charset="-128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B Nasim"/>
                <a:ea typeface="Arial Unicode MS" pitchFamily="34" charset="-128"/>
                <a:cs typeface="Arial" pitchFamily="34" charset="0"/>
              </a:rPr>
              <a:t>بیمارستان امام خمینی (ره) درگز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B Nasim"/>
                <a:ea typeface="Arial Unicode MS" pitchFamily="34" charset="-128"/>
                <a:cs typeface="Arial" pitchFamily="34" charset="0"/>
              </a:rPr>
              <a:t>سال 1390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38125" y="1676400"/>
          <a:ext cx="8905875" cy="4505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76600" y="6324600"/>
            <a:ext cx="27767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B Nasim"/>
                <a:ea typeface="Calibri" pitchFamily="34" charset="0"/>
                <a:cs typeface="Arial" pitchFamily="34" charset="0"/>
              </a:rPr>
              <a:t>واحد حاکمیت بالینی بیمارستان امام خمینی(ره) درگز</a:t>
            </a:r>
            <a:endParaRPr kumimoji="0" lang="en-US" sz="1800" b="0" i="0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76600" y="304800"/>
            <a:ext cx="29418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نمودار مقایسه ای احیاء موفق به ناموفق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بیمارستان امام خمینی (ره) درگز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شش ماهه دوم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سال 1390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81000" y="1600200"/>
          <a:ext cx="7762875" cy="395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352800" y="6324600"/>
            <a:ext cx="25827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81525" algn="l"/>
              </a:tabLst>
            </a:pPr>
            <a:r>
              <a:rPr kumimoji="0" lang="fa-IR" sz="1200" b="1" i="0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حاکمیت بالینی بیمارستان </a:t>
            </a:r>
            <a:r>
              <a:rPr kumimoji="0" lang="fa-IR" sz="1200" b="1" i="0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امام</a:t>
            </a:r>
            <a:r>
              <a:rPr kumimoji="0" lang="fa-IR" sz="1200" b="1" i="0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خمینی (ره) درگز</a:t>
            </a:r>
            <a:endParaRPr kumimoji="0" lang="en-US" sz="1800" b="0" i="0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90800" y="304800"/>
            <a:ext cx="439254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60000" endA="900" endPos="58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نمودار میزان خطاهای ثبت شده در سه ماهه چهارم سال1390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>
                <a:reflection blurRad="6350" stA="60000" endA="900" endPos="58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60000" endA="900" endPos="58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بیمارستان امام خمینی (ره) درگز</a:t>
            </a: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>
                <a:reflection blurRad="6350" stA="60000" endA="900" endPos="58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>
                <a:reflection blurRad="6350" stA="60000" endA="900" endPos="58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066800" y="1295400"/>
          <a:ext cx="7315200" cy="4429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124200" y="6019800"/>
            <a:ext cx="32768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1" i="0" u="sng" strike="noStrike" cap="none" normalizeH="0" baseline="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واحد حاکمیت بالینی بیمارستان امام خمینی (ره) درگز</a:t>
            </a:r>
            <a:endParaRPr kumimoji="0" lang="en-US" sz="1400" b="0" i="0" u="none" strike="noStrike" cap="none" normalizeH="0" baseline="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29400" y="381000"/>
            <a:ext cx="18341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r"/>
            <a:r>
              <a:rPr lang="fa-I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مدیریت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2792" y="1752600"/>
            <a:ext cx="89212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</a:rPr>
              <a:t>   برگزاری جلسه حاکمیت بالینی با حضور اعضاء     </a:t>
            </a:r>
          </a:p>
          <a:p>
            <a:pPr algn="r" rtl="1"/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                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</a:rPr>
              <a:t>  برگزاری جلسات کمیته بیمارستانی سه شنبه هر هفته وجلسه پایان سال با حضور خانم دکتر محمد اسماعیل جهت </a:t>
            </a:r>
          </a:p>
          <a:p>
            <a:pPr algn="r" rtl="1"/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</a:rPr>
              <a:t>قدردانی از کارکنان</a:t>
            </a:r>
          </a:p>
          <a:p>
            <a:pPr algn="r"/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IMG_037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85800" y="3124200"/>
            <a:ext cx="3581400" cy="26860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1676400" y="6019800"/>
            <a:ext cx="15007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جلسه پایان سال</a:t>
            </a:r>
            <a:endParaRPr lang="en-US" sz="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0038.t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295699" y="304800"/>
            <a:ext cx="4314901" cy="6248400"/>
          </a:xfrm>
          <a:prstGeom prst="rect">
            <a:avLst/>
          </a:prstGeom>
        </p:spPr>
      </p:pic>
      <p:pic>
        <p:nvPicPr>
          <p:cNvPr id="5" name="Picture 4" descr="image0039.tif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77091" y="533400"/>
            <a:ext cx="4271110" cy="5943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57600" y="304800"/>
            <a:ext cx="185659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r" rtl="1"/>
            <a:r>
              <a:rPr lang="fa-IR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صورت جلسه </a:t>
            </a:r>
            <a:r>
              <a:rPr lang="en-US" sz="2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rca</a:t>
            </a:r>
            <a:endParaRPr lang="en-US" sz="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81600" y="304800"/>
            <a:ext cx="36808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استفاده از اطلاعات</a:t>
            </a:r>
            <a:endParaRPr lang="en-US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6200" y="1371600"/>
            <a:ext cx="4859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تهیه وتدوین شاخص های اورژانس در شش ماه دوم سال90</a:t>
            </a:r>
          </a:p>
          <a:p>
            <a:pPr algn="r" rtl="1"/>
            <a:endParaRPr lang="fa-IR" dirty="0" smtClean="0">
              <a:ln>
                <a:solidFill>
                  <a:srgbClr val="0070C0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بررس شاخص نسبت زایمان طبیعی به سزارین و مرگ مادر </a:t>
            </a:r>
            <a:endParaRPr lang="en-US" dirty="0">
              <a:ln>
                <a:solidFill>
                  <a:srgbClr val="0070C0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 descr="image0035.t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1181099" y="1333502"/>
            <a:ext cx="4572002" cy="6477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0036.t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4471950" y="-128550"/>
            <a:ext cx="4543500" cy="4800600"/>
          </a:xfrm>
          <a:prstGeom prst="rect">
            <a:avLst/>
          </a:prstGeom>
        </p:spPr>
      </p:pic>
      <p:pic>
        <p:nvPicPr>
          <p:cNvPr id="5" name="Picture 4" descr="image0037.tif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rot="5400000">
            <a:off x="76201" y="2286001"/>
            <a:ext cx="4495800" cy="4648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48200" y="4495800"/>
            <a:ext cx="41152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شاخص نسبت سزارین به زایمان طبیعی</a:t>
            </a:r>
            <a:endParaRPr lang="en-US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48400" y="228600"/>
            <a:ext cx="25955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ممیزی بالینی</a:t>
            </a:r>
            <a:endParaRPr lang="en-US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80622" y="1676400"/>
            <a:ext cx="2880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>
                <a:ln>
                  <a:solidFill>
                    <a:srgbClr val="0070C0"/>
                  </a:solidFill>
                </a:ln>
              </a:rPr>
              <a:t>انجام برنامه بازدید از بخش زایشگاه </a:t>
            </a:r>
          </a:p>
          <a:p>
            <a:pPr algn="r" rtl="1"/>
            <a:r>
              <a:rPr lang="fa-IR" dirty="0" smtClean="0">
                <a:ln>
                  <a:solidFill>
                    <a:srgbClr val="0070C0"/>
                  </a:solidFill>
                </a:ln>
              </a:rPr>
              <a:t>و</a:t>
            </a:r>
            <a:r>
              <a:rPr lang="en-US" dirty="0" smtClean="0">
                <a:ln>
                  <a:solidFill>
                    <a:srgbClr val="0070C0"/>
                  </a:solidFill>
                </a:ln>
              </a:rPr>
              <a:t>NICU</a:t>
            </a:r>
            <a:r>
              <a:rPr lang="fa-IR" dirty="0" smtClean="0">
                <a:ln>
                  <a:solidFill>
                    <a:srgbClr val="0070C0"/>
                  </a:solidFill>
                </a:ln>
              </a:rPr>
              <a:t>با حضور اعضاء تیم ممیزی</a:t>
            </a:r>
            <a:endParaRPr lang="en-US" dirty="0">
              <a:ln>
                <a:solidFill>
                  <a:srgbClr val="0070C0"/>
                </a:solidFill>
              </a:ln>
            </a:endParaRPr>
          </a:p>
        </p:txBody>
      </p:sp>
      <p:pic>
        <p:nvPicPr>
          <p:cNvPr id="5" name="Picture 4" descr="image0039.t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4800600" cy="6553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86400" y="5181600"/>
            <a:ext cx="28360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با تشکراز حسن توجه شما</a:t>
            </a:r>
            <a:endParaRPr lang="en-US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0040.t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400800" y="0"/>
            <a:ext cx="2743200" cy="6858000"/>
          </a:xfrm>
          <a:prstGeom prst="rect">
            <a:avLst/>
          </a:prstGeom>
        </p:spPr>
      </p:pic>
      <p:pic>
        <p:nvPicPr>
          <p:cNvPr id="5" name="Picture 4" descr="image0041.tif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276601" y="0"/>
            <a:ext cx="3200400" cy="6858000"/>
          </a:xfrm>
          <a:prstGeom prst="rect">
            <a:avLst/>
          </a:prstGeom>
        </p:spPr>
      </p:pic>
      <p:pic>
        <p:nvPicPr>
          <p:cNvPr id="6" name="Content Placeholder 3" descr="image0042.tif"/>
          <p:cNvPicPr>
            <a:picLocks noGrp="1" noChangeAspect="1"/>
          </p:cNvPicPr>
          <p:nvPr>
            <p:ph sz="quarter" idx="1"/>
          </p:nvPr>
        </p:nvPicPr>
        <p:blipFill>
          <a:blip r:embed="rId4" cstate="screen"/>
          <a:stretch>
            <a:fillRect/>
          </a:stretch>
        </p:blipFill>
        <p:spPr>
          <a:xfrm>
            <a:off x="0" y="0"/>
            <a:ext cx="3352800" cy="6858000"/>
          </a:xfrm>
        </p:spPr>
      </p:pic>
      <p:sp>
        <p:nvSpPr>
          <p:cNvPr id="7" name="Rectangle 6"/>
          <p:cNvSpPr/>
          <p:nvPr/>
        </p:nvSpPr>
        <p:spPr>
          <a:xfrm>
            <a:off x="2286000" y="0"/>
            <a:ext cx="252505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صورت جلسه حاکمیت بالینی</a:t>
            </a:r>
            <a:endParaRPr lang="en-US" sz="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05400" y="457200"/>
            <a:ext cx="36936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مدیریت کارکنان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0501" y="1752600"/>
            <a:ext cx="80379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جذب دونفر نیروی آزمایشگاه ،یک نفر ماما ودونفر پرستار تبصره 3</a:t>
            </a:r>
          </a:p>
          <a:p>
            <a:pPr algn="r"/>
            <a:endParaRPr lang="fa-IR" dirty="0" smtClean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برگزاری جلسه پرسش وپاسخ در تاریخ 12/22درسالن اجتماعات بیمارستان</a:t>
            </a:r>
          </a:p>
          <a:p>
            <a:pPr algn="r" rtl="1"/>
            <a:endParaRPr lang="fa-IR" dirty="0" smtClean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حضور ریاست بیمارستان ، مترون ، مدیر داخلی وسوپرئایزران جهت تبریک پیشاپیش عید نوروز واهدا </a:t>
            </a:r>
          </a:p>
          <a:p>
            <a:pPr algn="r" rtl="1"/>
            <a:r>
              <a:rPr lang="fa-IR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هدایایی کوچک به کارکنان جهت قدردانی از زحمات آتها در یک سال گذشته</a:t>
            </a:r>
          </a:p>
          <a:p>
            <a:pPr algn="r" rtl="1"/>
            <a:r>
              <a:rPr lang="fa-IR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برگزاری کلاس آموزشی چگونه خود را بهتر بشناسیم با حضور آقای مقیمی</a:t>
            </a:r>
            <a:endParaRPr lang="en-US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1371600"/>
            <a:ext cx="24721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برگزاری جلسه پرسش وپاسخ </a:t>
            </a:r>
          </a:p>
          <a:p>
            <a:pPr algn="ctr"/>
            <a:r>
              <a:rPr lang="fa-IR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1390/12/22</a:t>
            </a:r>
            <a:endParaRPr lang="en-US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" name="Picture 2" descr="IMG_0359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876800" y="914400"/>
            <a:ext cx="3962400" cy="3505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IMG_036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09600" y="2667000"/>
            <a:ext cx="4145280" cy="3581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0376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>
          <a:xfrm>
            <a:off x="1447800" y="3048000"/>
            <a:ext cx="3149600" cy="2743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 descr="IMG_0378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181600" y="762000"/>
            <a:ext cx="3048000" cy="2743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2286000" y="1524000"/>
            <a:ext cx="2103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اهداء هدایا به کارکنان به </a:t>
            </a:r>
          </a:p>
          <a:p>
            <a:pPr algn="ctr"/>
            <a:r>
              <a:rPr lang="fa-I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مناسبت</a:t>
            </a:r>
          </a:p>
          <a:p>
            <a:pPr algn="ctr"/>
            <a:r>
              <a:rPr lang="fa-I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تقدیر از یک سال تلاش </a:t>
            </a:r>
            <a:endParaRPr lang="en-US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0661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>
          <a:xfrm>
            <a:off x="4648200" y="457200"/>
            <a:ext cx="4165600" cy="3124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 descr="IMG_036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28600" y="3276600"/>
            <a:ext cx="4419600" cy="3314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762000" y="2133600"/>
            <a:ext cx="261000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برگزاری کلاس آموزشی </a:t>
            </a:r>
          </a:p>
          <a:p>
            <a:pPr algn="ctr"/>
            <a:r>
              <a:rPr lang="fa-IR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چگونه خود را بهتر بشناسیم </a:t>
            </a:r>
          </a:p>
          <a:p>
            <a:pPr algn="ctr"/>
            <a:endParaRPr lang="en-US" sz="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38800" y="3733800"/>
            <a:ext cx="237276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سمینار مدیریت بحران</a:t>
            </a:r>
            <a:endParaRPr lang="en-US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19106991">
            <a:off x="-199624" y="917769"/>
            <a:ext cx="29658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آموزش ومهارت آموزی</a:t>
            </a:r>
            <a:endParaRPr lang="en-US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24400" y="304800"/>
            <a:ext cx="406072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تعامل بیمار وهمراهی</a:t>
            </a:r>
            <a:endParaRPr lang="en-US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4921" y="2057400"/>
            <a:ext cx="597157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fa-IR" sz="2000" dirty="0" smtClean="0">
              <a:ln>
                <a:solidFill>
                  <a:srgbClr val="0070C0"/>
                </a:solidFill>
              </a:ln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>
                <a:ln>
                  <a:solidFill>
                    <a:srgbClr val="0070C0"/>
                  </a:solidFill>
                </a:ln>
              </a:rPr>
              <a:t>برگزاری جشن روز درختکاری</a:t>
            </a:r>
          </a:p>
          <a:p>
            <a:pPr algn="r"/>
            <a:endParaRPr lang="fa-IR" sz="2000" dirty="0" smtClean="0">
              <a:ln>
                <a:solidFill>
                  <a:srgbClr val="0070C0"/>
                </a:solidFill>
              </a:ln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>
                <a:ln>
                  <a:solidFill>
                    <a:srgbClr val="0070C0"/>
                  </a:solidFill>
                </a:ln>
              </a:rPr>
              <a:t>بررسی میزان ترخیص با میل شخصی در سه ماهه چهارم سال90</a:t>
            </a:r>
          </a:p>
          <a:p>
            <a:pPr algn="r"/>
            <a:endParaRPr lang="fa-IR" sz="2000" dirty="0" smtClean="0">
              <a:ln>
                <a:solidFill>
                  <a:srgbClr val="0070C0"/>
                </a:solidFill>
              </a:ln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>
                <a:ln>
                  <a:solidFill>
                    <a:srgbClr val="0070C0"/>
                  </a:solidFill>
                </a:ln>
              </a:rPr>
              <a:t>بررسی میزان شکایات کتبی وشفاهی در سه ماهه چهارم 90</a:t>
            </a:r>
          </a:p>
          <a:p>
            <a:pPr algn="r"/>
            <a:endParaRPr lang="fa-IR" sz="2000" dirty="0" smtClean="0">
              <a:ln>
                <a:solidFill>
                  <a:srgbClr val="0070C0"/>
                </a:solidFill>
              </a:ln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>
                <a:ln>
                  <a:solidFill>
                    <a:srgbClr val="0070C0"/>
                  </a:solidFill>
                </a:ln>
              </a:rPr>
              <a:t>بررسی میزان رضایتمندی بیماران در سه ماهه چهلرم 90</a:t>
            </a:r>
            <a:endParaRPr lang="en-US" sz="2000" dirty="0">
              <a:ln>
                <a:solidFill>
                  <a:srgbClr val="0070C0"/>
                </a:solidFill>
              </a:ln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752600"/>
          <a:ext cx="4038598" cy="304800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95507"/>
                <a:gridCol w="295507"/>
                <a:gridCol w="262674"/>
                <a:gridCol w="262674"/>
                <a:gridCol w="295507"/>
                <a:gridCol w="295507"/>
                <a:gridCol w="262674"/>
                <a:gridCol w="1838710"/>
                <a:gridCol w="229838"/>
              </a:tblGrid>
              <a:tr h="677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میانگین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مجموع 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مخالفم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مخالفم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تاحدودی موافقم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موافقم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موافقم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گویه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ردیف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</a:tr>
              <a:tr h="3386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4/17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74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نظافت قسمت های مختلف بیمارستان در حد خوب ومطلوب است.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</a:tr>
              <a:tr h="3386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3/39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7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به بیماران بی بضاعت توجه و رسیدگی می شود.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</a:tr>
              <a:tr h="3386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3/61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مدیریت بیمارستان به بخش ها سرکشی می نماید.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</a:tr>
              <a:tr h="3386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4/10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در صورت نیاز به درمان مجدد به این بیمارستان مراجعه می نمایم.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</a:tr>
              <a:tr h="3386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3/75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49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مسئولان بیمارستان به نقطه نظرات بیماران توجه می نمایند.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30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</a:tr>
              <a:tr h="3386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3/43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16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11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خدمات ارائه شده به بیماران بیشتر از هزینه بیمارستان است.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</a:tr>
              <a:tr h="3386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3/625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48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12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15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13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>
                          <a:ln>
                            <a:solidFill>
                              <a:schemeClr val="accent1"/>
                            </a:solidFill>
                          </a:ln>
                        </a:rPr>
                        <a:t>در هنگام ترخیص کارها به سهولت وسرعت انجام می شود.</a:t>
                      </a:r>
                      <a:endParaRPr lang="en-US" sz="10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7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34</a:t>
                      </a:r>
                      <a:endParaRPr lang="en-US" sz="10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473" marR="59473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5638800"/>
          <a:ext cx="6080760" cy="45529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16025"/>
                <a:gridCol w="1216025"/>
                <a:gridCol w="1216025"/>
                <a:gridCol w="1216025"/>
                <a:gridCol w="1216660"/>
              </a:tblGrid>
              <a:tr h="455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مخالفم:5</a:t>
                      </a: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مخالفم:4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>
                          <a:ln>
                            <a:solidFill>
                              <a:schemeClr val="accent1"/>
                            </a:solidFill>
                          </a:ln>
                        </a:rPr>
                        <a:t>تاحدودی موافقم:3</a:t>
                      </a:r>
                      <a:endParaRPr lang="en-US" sz="110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موافقم:2</a:t>
                      </a: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>
                          <a:ln>
                            <a:solidFill>
                              <a:schemeClr val="accent1"/>
                            </a:solidFill>
                          </a:ln>
                        </a:rPr>
                        <a:t>کاملا موافقم:1</a:t>
                      </a:r>
                      <a:endParaRPr lang="en-US" sz="1100" dirty="0">
                        <a:ln>
                          <a:solidFill>
                            <a:schemeClr val="accent1"/>
                          </a:solidFill>
                        </a:ln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066800" y="304800"/>
            <a:ext cx="293862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مودار ابعاد مدیریتی موثر بر رضایتمندی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بیمارستان امام خمینی (ره) درگز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سه ماهه چهارم سال 1390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4419600" y="1066800"/>
          <a:ext cx="4724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981200" y="6172200"/>
            <a:ext cx="47051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</a:t>
            </a:r>
            <a:endParaRPr kumimoji="0" lang="en-US" sz="14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                         </a:t>
            </a:r>
            <a:r>
              <a:rPr kumimoji="0" lang="fa-IR" sz="11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حاکمیت بالینی بیمارستان امام خمینی (ره) درگز</a:t>
            </a:r>
            <a:endParaRPr kumimoji="0" lang="en-US" sz="18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00" y="5257800"/>
            <a:ext cx="6172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sz="1400" b="1" i="0" u="sng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مجموع میانگین رضایتمندی در زمینه مدیریتی 3/7 می باشد که رضایتمندی در حد قابل قبول می باشد.</a:t>
            </a:r>
            <a:endParaRPr kumimoji="0" lang="en-US" sz="14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671</TotalTime>
  <Words>1590</Words>
  <Application>Microsoft Office PowerPoint</Application>
  <PresentationFormat>On-screen Show (4:3)</PresentationFormat>
  <Paragraphs>732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Equity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m.ghorbani</dc:creator>
  <cp:lastModifiedBy>www</cp:lastModifiedBy>
  <cp:revision>28</cp:revision>
  <dcterms:created xsi:type="dcterms:W3CDTF">2012-04-10T04:08:53Z</dcterms:created>
  <dcterms:modified xsi:type="dcterms:W3CDTF">2012-05-16T04:14:26Z</dcterms:modified>
</cp:coreProperties>
</file>